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58" r:id="rId4"/>
    <p:sldId id="259" r:id="rId5"/>
    <p:sldId id="260" r:id="rId6"/>
    <p:sldId id="268" r:id="rId7"/>
    <p:sldId id="267" r:id="rId8"/>
    <p:sldId id="265" r:id="rId9"/>
    <p:sldId id="256" r:id="rId10"/>
    <p:sldId id="261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036" autoAdjust="0"/>
  </p:normalViewPr>
  <p:slideViewPr>
    <p:cSldViewPr>
      <p:cViewPr varScale="1">
        <p:scale>
          <a:sx n="57" d="100"/>
          <a:sy n="57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72C65-8C38-4634-9E0D-E9C0459A115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53B6C-3EE5-4F7C-BF2E-45D9039F7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0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Catapults – skills,</a:t>
            </a:r>
            <a:r>
              <a:rPr lang="en-GB" baseline="0" dirty="0" smtClean="0"/>
              <a:t> tech and capability clusters</a:t>
            </a:r>
            <a:endParaRPr lang="en-GB" dirty="0" smtClean="0"/>
          </a:p>
          <a:p>
            <a:r>
              <a:rPr lang="en-GB" dirty="0" smtClean="0"/>
              <a:t>Loans</a:t>
            </a:r>
            <a:r>
              <a:rPr lang="en-GB" baseline="0" dirty="0" smtClean="0"/>
              <a:t> – Innovate UK</a:t>
            </a:r>
          </a:p>
          <a:p>
            <a:r>
              <a:rPr lang="en-GB" baseline="0" dirty="0" err="1" smtClean="0"/>
              <a:t>Gov</a:t>
            </a:r>
            <a:r>
              <a:rPr lang="en-GB" baseline="0" dirty="0" smtClean="0"/>
              <a:t> Structures - R&amp;D tax credits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3B6C-3EE5-4F7C-BF2E-45D9039F78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4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engine room for growth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Photonics vs life sciences – enabling technologies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innovation but loosing IP at critical growth stage – impatient angel investors; loss of public labs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3B6C-3EE5-4F7C-BF2E-45D9039F78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8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2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1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4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8034C-3AF3-5F44-805C-6388451F1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3516" y="336556"/>
            <a:ext cx="1007818" cy="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8034C-3AF3-5F44-805C-6388451F1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3516" y="336556"/>
            <a:ext cx="1007818" cy="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4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9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88034C-3AF3-5F44-805C-6388451F1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3516" y="336556"/>
            <a:ext cx="1007818" cy="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2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6C5B-4EF5-4320-A16B-0725859DC9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7FE9-BF1F-41AE-84A6-073833C1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industrial-strategy-the-grand-challenges/industrial-strategy-the-grand-challenges#artificial-intelligence-and-da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industrial-strategy-the-grand-challenges/industrial-strategy-the-grand-challenges#future-of-mobility" TargetMode="External"/><Relationship Id="rId5" Type="http://schemas.openxmlformats.org/officeDocument/2006/relationships/hyperlink" Target="https://www.gov.uk/government/publications/industrial-strategy-the-grand-challenges/industrial-strategy-the-grand-challenges#clean-growth" TargetMode="External"/><Relationship Id="rId4" Type="http://schemas.openxmlformats.org/officeDocument/2006/relationships/hyperlink" Target="https://www.gov.uk/government/publications/industrial-strategy-the-grand-challenges/industrial-strategy-the-grand-challenges#ageing-socie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A09A78-F64A-F742-BA40-D9E43D7D4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93" y="908720"/>
            <a:ext cx="5016795" cy="305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15616" y="4653136"/>
            <a:ext cx="68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@</a:t>
            </a:r>
            <a:r>
              <a:rPr lang="en-GB" sz="4000" dirty="0" err="1" smtClean="0"/>
              <a:t>PhysicsNews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8938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Sector deals relevant to</a:t>
            </a:r>
            <a:br>
              <a:rPr lang="en-GB" dirty="0" smtClean="0"/>
            </a:br>
            <a:r>
              <a:rPr lang="en-GB" dirty="0" smtClean="0"/>
              <a:t>physics-based businesses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24" y="2244005"/>
            <a:ext cx="3898776" cy="3921299"/>
          </a:xfrm>
        </p:spPr>
        <p:txBody>
          <a:bodyPr>
            <a:normAutofit/>
          </a:bodyPr>
          <a:lstStyle/>
          <a:p>
            <a:r>
              <a:rPr lang="en-GB" dirty="0" smtClean="0"/>
              <a:t>AI and big data</a:t>
            </a:r>
          </a:p>
          <a:p>
            <a:r>
              <a:rPr lang="en-GB" dirty="0" smtClean="0"/>
              <a:t>Automotive</a:t>
            </a:r>
          </a:p>
          <a:p>
            <a:r>
              <a:rPr lang="en-GB" dirty="0"/>
              <a:t>Aerospace</a:t>
            </a:r>
          </a:p>
          <a:p>
            <a:r>
              <a:rPr lang="en-GB" dirty="0" smtClean="0"/>
              <a:t>Defence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r>
              <a:rPr lang="en-GB" dirty="0"/>
              <a:t>Creative Industries</a:t>
            </a:r>
          </a:p>
          <a:p>
            <a:r>
              <a:rPr lang="en-GB" dirty="0"/>
              <a:t>Nuclear</a:t>
            </a:r>
          </a:p>
          <a:p>
            <a:r>
              <a:rPr lang="en-GB" dirty="0"/>
              <a:t>Offshore Wind</a:t>
            </a:r>
          </a:p>
          <a:p>
            <a:r>
              <a:rPr lang="en-GB" dirty="0" smtClean="0"/>
              <a:t>Rail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foundations for</a:t>
            </a:r>
            <a:br>
              <a:rPr lang="en-GB" dirty="0" smtClean="0"/>
            </a:br>
            <a:r>
              <a:rPr lang="en-GB" dirty="0" smtClean="0"/>
              <a:t>boosting productivity and</a:t>
            </a:r>
            <a:br>
              <a:rPr lang="en-GB" dirty="0" smtClean="0"/>
            </a:br>
            <a:r>
              <a:rPr lang="en-GB" dirty="0" smtClean="0"/>
              <a:t>economic growth across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16424"/>
          </a:xfrm>
        </p:spPr>
        <p:txBody>
          <a:bodyPr/>
          <a:lstStyle/>
          <a:p>
            <a:r>
              <a:rPr lang="en-GB" dirty="0" smtClean="0"/>
              <a:t>Business environment</a:t>
            </a:r>
          </a:p>
          <a:p>
            <a:r>
              <a:rPr lang="en-GB" dirty="0" smtClean="0"/>
              <a:t>Places</a:t>
            </a:r>
          </a:p>
          <a:p>
            <a:r>
              <a:rPr lang="en-GB" dirty="0" smtClean="0"/>
              <a:t>Ideas and innovation</a:t>
            </a:r>
          </a:p>
          <a:p>
            <a:r>
              <a:rPr lang="en-GB" dirty="0" smtClean="0"/>
              <a:t>People</a:t>
            </a:r>
          </a:p>
          <a:p>
            <a:r>
              <a:rPr lang="en-GB" dirty="0" smtClean="0"/>
              <a:t>Infrastructure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9816"/>
            <a:ext cx="8229600" cy="1143000"/>
          </a:xfrm>
        </p:spPr>
        <p:txBody>
          <a:bodyPr/>
          <a:lstStyle/>
          <a:p>
            <a:r>
              <a:rPr lang="en-GB" dirty="0" smtClean="0"/>
              <a:t>The IOP’s programme of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Business Advisory Group</a:t>
            </a:r>
          </a:p>
          <a:p>
            <a:r>
              <a:rPr lang="en-GB" dirty="0" smtClean="0"/>
              <a:t>Business, Innovation and Growth Group</a:t>
            </a:r>
          </a:p>
          <a:p>
            <a:r>
              <a:rPr lang="en-GB" dirty="0"/>
              <a:t>Physics </a:t>
            </a:r>
            <a:r>
              <a:rPr lang="en-GB" dirty="0" smtClean="0"/>
              <a:t>Insights and Policy programme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Annual Business Conference</a:t>
            </a:r>
          </a:p>
          <a:p>
            <a:r>
              <a:rPr lang="en-GB" dirty="0" smtClean="0"/>
              <a:t>Briefings for start-ups</a:t>
            </a:r>
          </a:p>
          <a:p>
            <a:r>
              <a:rPr lang="en-GB" dirty="0" smtClean="0"/>
              <a:t>Business Awards</a:t>
            </a:r>
          </a:p>
          <a:p>
            <a:r>
              <a:rPr lang="en-GB" dirty="0" smtClean="0"/>
              <a:t>Technician and Apprenticeship Awards </a:t>
            </a:r>
          </a:p>
          <a:p>
            <a:r>
              <a:rPr lang="en-GB" dirty="0" smtClean="0"/>
              <a:t>Network of Incubator Space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7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en-GB" sz="3800" dirty="0" smtClean="0"/>
              <a:t>Some key stats on</a:t>
            </a:r>
            <a:br>
              <a:rPr lang="en-GB" sz="3800" dirty="0" smtClean="0"/>
            </a:br>
            <a:r>
              <a:rPr lang="en-GB" sz="3800" dirty="0" smtClean="0"/>
              <a:t>Physics-based Businesses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Gross Value Add (GVA)</a:t>
            </a:r>
          </a:p>
          <a:p>
            <a:pPr lvl="1"/>
            <a:r>
              <a:rPr lang="en-GB" dirty="0" smtClean="0"/>
              <a:t>UK		£177bn	10% GDP</a:t>
            </a:r>
          </a:p>
          <a:p>
            <a:pPr lvl="1"/>
            <a:r>
              <a:rPr lang="en-GB" dirty="0" smtClean="0"/>
              <a:t>Ireland		€23bn	26% GDP</a:t>
            </a:r>
          </a:p>
          <a:p>
            <a:r>
              <a:rPr lang="en-GB" dirty="0" smtClean="0"/>
              <a:t>Employment</a:t>
            </a:r>
          </a:p>
          <a:p>
            <a:pPr lvl="1"/>
            <a:r>
              <a:rPr lang="en-GB" dirty="0" smtClean="0"/>
              <a:t>UK		&gt;2 million	6.7% of workforce</a:t>
            </a:r>
          </a:p>
          <a:p>
            <a:pPr lvl="1"/>
            <a:r>
              <a:rPr lang="en-GB" dirty="0" smtClean="0"/>
              <a:t>Ireland		160,000	8.6% of workforce</a:t>
            </a:r>
          </a:p>
          <a:p>
            <a:r>
              <a:rPr lang="en-GB" dirty="0" smtClean="0"/>
              <a:t>Productivity</a:t>
            </a:r>
          </a:p>
          <a:p>
            <a:pPr lvl="1"/>
            <a:r>
              <a:rPr lang="en-GB" dirty="0" smtClean="0"/>
              <a:t>UK 		£88,114 	2.3x average</a:t>
            </a:r>
          </a:p>
          <a:p>
            <a:pPr lvl="1"/>
            <a:r>
              <a:rPr lang="en-GB" dirty="0" smtClean="0"/>
              <a:t>Ireland		€138,273	3x average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45124" r="27926" b="17272"/>
          <a:stretch/>
        </p:blipFill>
        <p:spPr bwMode="auto">
          <a:xfrm>
            <a:off x="323528" y="548680"/>
            <a:ext cx="7418801" cy="59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932" y="92701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Turnover £</a:t>
            </a:r>
            <a:r>
              <a:rPr lang="en-GB" sz="4000" b="1" dirty="0" err="1" smtClean="0"/>
              <a:t>bn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931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28830" r="37511" b="42341"/>
          <a:stretch/>
        </p:blipFill>
        <p:spPr bwMode="auto">
          <a:xfrm>
            <a:off x="179512" y="997403"/>
            <a:ext cx="7920880" cy="54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64346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GVA £</a:t>
            </a:r>
            <a:r>
              <a:rPr lang="en-GB" sz="4000" b="1" dirty="0" err="1" smtClean="0"/>
              <a:t>bn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901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4" t="38194" r="22949" b="15060"/>
          <a:stretch/>
        </p:blipFill>
        <p:spPr bwMode="auto">
          <a:xfrm>
            <a:off x="1847278" y="0"/>
            <a:ext cx="5028978" cy="68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fastest growing areas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Quantum and photonics - sensors and imaging</a:t>
            </a:r>
          </a:p>
          <a:p>
            <a:r>
              <a:rPr lang="en-GB" dirty="0" smtClean="0"/>
              <a:t>High-value manufacturing</a:t>
            </a:r>
          </a:p>
          <a:p>
            <a:r>
              <a:rPr lang="en-GB" dirty="0" smtClean="0"/>
              <a:t>Compound semiconductors</a:t>
            </a:r>
          </a:p>
          <a:p>
            <a:r>
              <a:rPr lang="en-GB" dirty="0" smtClean="0"/>
              <a:t>Renewables</a:t>
            </a:r>
          </a:p>
          <a:p>
            <a:r>
              <a:rPr lang="en-GB" dirty="0" smtClean="0"/>
              <a:t>New materials</a:t>
            </a:r>
          </a:p>
          <a:p>
            <a:r>
              <a:rPr lang="en-GB" dirty="0" smtClean="0"/>
              <a:t>Satellite platforms and applications</a:t>
            </a:r>
          </a:p>
          <a:p>
            <a:r>
              <a:rPr lang="en-GB" dirty="0" smtClean="0"/>
              <a:t>Medical physics</a:t>
            </a:r>
          </a:p>
          <a:p>
            <a:r>
              <a:rPr lang="en-GB" dirty="0" smtClean="0"/>
              <a:t>Bio physics – neurology and cancer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6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in R&amp;D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R&amp;D Expenditure in UK is £34.8bn</a:t>
            </a:r>
          </a:p>
          <a:p>
            <a:r>
              <a:rPr lang="en-GB" dirty="0" smtClean="0"/>
              <a:t>This is 1.7% GDP – lowest in the G7 and has been constant over the recent decade(s)</a:t>
            </a:r>
          </a:p>
          <a:p>
            <a:r>
              <a:rPr lang="en-GB" dirty="0" smtClean="0"/>
              <a:t>Almost two-thirds of this comes from the private sector</a:t>
            </a:r>
          </a:p>
          <a:p>
            <a:r>
              <a:rPr lang="en-GB" dirty="0" smtClean="0"/>
              <a:t>Government has set a target of 2.4% GDP by 2027 requiring unprecedented increases in both public and private sector 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7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68435"/>
              </p:ext>
            </p:extLst>
          </p:nvPr>
        </p:nvGraphicFramePr>
        <p:xfrm>
          <a:off x="133350" y="1628800"/>
          <a:ext cx="8904288" cy="485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Worksheet" r:id="rId4" imgW="8448678" imgH="4610036" progId="Excel.Sheet.12">
                  <p:embed/>
                </p:oleObj>
              </mc:Choice>
              <mc:Fallback>
                <p:oleObj name="Worksheet" r:id="rId4" imgW="8448678" imgH="461003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628800"/>
                        <a:ext cx="8904288" cy="485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Comparators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Industrial Strategy:</a:t>
            </a:r>
            <a:br>
              <a:rPr lang="en-GB" dirty="0" smtClean="0"/>
            </a:br>
            <a:r>
              <a:rPr lang="en-GB" dirty="0" smtClean="0"/>
              <a:t>transforming the UK into the world’s most innovative economy by 2030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697163"/>
          </a:xfrm>
        </p:spPr>
        <p:txBody>
          <a:bodyPr/>
          <a:lstStyle/>
          <a:p>
            <a:pPr fontAlgn="base"/>
            <a:r>
              <a:rPr lang="en-GB" dirty="0" smtClean="0">
                <a:hlinkClick r:id="rId3"/>
              </a:rPr>
              <a:t>Artificial </a:t>
            </a:r>
            <a:r>
              <a:rPr lang="en-GB" dirty="0">
                <a:hlinkClick r:id="rId3"/>
              </a:rPr>
              <a:t>Intelligence and data</a:t>
            </a:r>
            <a:endParaRPr lang="en-GB" dirty="0"/>
          </a:p>
          <a:p>
            <a:pPr fontAlgn="base"/>
            <a:r>
              <a:rPr lang="en-GB" dirty="0">
                <a:hlinkClick r:id="rId4"/>
              </a:rPr>
              <a:t>Ageing society</a:t>
            </a:r>
            <a:endParaRPr lang="en-GB" dirty="0"/>
          </a:p>
          <a:p>
            <a:pPr fontAlgn="base"/>
            <a:r>
              <a:rPr lang="en-GB" dirty="0">
                <a:hlinkClick r:id="rId5"/>
              </a:rPr>
              <a:t>Clean growth</a:t>
            </a:r>
            <a:endParaRPr lang="en-GB" dirty="0"/>
          </a:p>
          <a:p>
            <a:pPr fontAlgn="base"/>
            <a:r>
              <a:rPr lang="en-GB" dirty="0">
                <a:hlinkClick r:id="rId6"/>
              </a:rPr>
              <a:t>Future of </a:t>
            </a:r>
            <a:r>
              <a:rPr lang="en-GB" dirty="0" smtClean="0">
                <a:hlinkClick r:id="rId6"/>
              </a:rPr>
              <a:t>mobility</a:t>
            </a:r>
            <a:endParaRPr lang="en-GB" dirty="0" smtClean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240</Words>
  <Application>Microsoft Office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PowerPoint Presentation</vt:lpstr>
      <vt:lpstr>Some key stats on Physics-based Businesses</vt:lpstr>
      <vt:lpstr>PowerPoint Presentation</vt:lpstr>
      <vt:lpstr>PowerPoint Presentation</vt:lpstr>
      <vt:lpstr>PowerPoint Presentation</vt:lpstr>
      <vt:lpstr>Our fastest growing areas</vt:lpstr>
      <vt:lpstr>Investment in R&amp;D</vt:lpstr>
      <vt:lpstr>International Comparators</vt:lpstr>
      <vt:lpstr>The Industrial Strategy: transforming the UK into the world’s most innovative economy by 2030</vt:lpstr>
      <vt:lpstr>Sector deals relevant to physics-based businesses</vt:lpstr>
      <vt:lpstr>The foundations for boosting productivity and economic growth across the UK</vt:lpstr>
      <vt:lpstr>The IOP’s programme of support</vt:lpstr>
    </vt:vector>
  </TitlesOfParts>
  <Company>Institute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Hardaker</dc:creator>
  <cp:lastModifiedBy>Paul Hardaker</cp:lastModifiedBy>
  <cp:revision>24</cp:revision>
  <dcterms:created xsi:type="dcterms:W3CDTF">2019-09-30T17:07:38Z</dcterms:created>
  <dcterms:modified xsi:type="dcterms:W3CDTF">2019-10-02T10:11:41Z</dcterms:modified>
</cp:coreProperties>
</file>