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AE904-6E4D-477A-A0C7-68247432E0A8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4967C-B53A-492A-800F-EBBD0947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3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4967C-B53A-492A-800F-EBBD094764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35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A29-01A1-4B61-A029-09AE6C21067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9AA9-CB7D-4FEB-B32D-5F53CA06C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34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A29-01A1-4B61-A029-09AE6C21067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9AA9-CB7D-4FEB-B32D-5F53CA06C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A29-01A1-4B61-A029-09AE6C21067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9AA9-CB7D-4FEB-B32D-5F53CA06C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8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A29-01A1-4B61-A029-09AE6C21067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9AA9-CB7D-4FEB-B32D-5F53CA06C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8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A29-01A1-4B61-A029-09AE6C21067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9AA9-CB7D-4FEB-B32D-5F53CA06C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1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A29-01A1-4B61-A029-09AE6C21067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9AA9-CB7D-4FEB-B32D-5F53CA06C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6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A29-01A1-4B61-A029-09AE6C21067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9AA9-CB7D-4FEB-B32D-5F53CA06C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1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A29-01A1-4B61-A029-09AE6C21067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9AA9-CB7D-4FEB-B32D-5F53CA06C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8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A29-01A1-4B61-A029-09AE6C21067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9AA9-CB7D-4FEB-B32D-5F53CA06C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9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A29-01A1-4B61-A029-09AE6C21067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9AA9-CB7D-4FEB-B32D-5F53CA06C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4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8A29-01A1-4B61-A029-09AE6C21067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9AA9-CB7D-4FEB-B32D-5F53CA06C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7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8A29-01A1-4B61-A029-09AE6C210675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A9AA9-CB7D-4FEB-B32D-5F53CA06C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7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mago.es/" TargetMode="External"/><Relationship Id="rId2" Type="http://schemas.openxmlformats.org/officeDocument/2006/relationships/hyperlink" Target="http://www.scopu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Membership matters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Nithaya Chetty</a:t>
            </a:r>
          </a:p>
          <a:p>
            <a:r>
              <a:rPr lang="en-US" i="1" dirty="0" smtClean="0"/>
              <a:t>Vice President – New Members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548254" y="6040582"/>
            <a:ext cx="3233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02 October 2019</a:t>
            </a:r>
          </a:p>
          <a:p>
            <a:pPr algn="r"/>
            <a:r>
              <a:rPr lang="en-US" dirty="0" smtClean="0"/>
              <a:t>C&amp;CC Meeting, London, England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9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Physics rankings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SCImago</a:t>
            </a:r>
            <a:r>
              <a:rPr lang="en-US" dirty="0"/>
              <a:t> Journal &amp; Country Rank is a publicly available portal that includes the journals and country scientific indicators developed from the information contained in the </a:t>
            </a:r>
            <a:r>
              <a:rPr lang="en-US" dirty="0">
                <a:hlinkClick r:id="rId2"/>
              </a:rPr>
              <a:t>Scopus</a:t>
            </a:r>
            <a:r>
              <a:rPr lang="en-US" dirty="0" smtClean="0">
                <a:hlinkClick r:id="rId2"/>
              </a:rPr>
              <a:t>®</a:t>
            </a:r>
            <a:endParaRPr lang="en-US" dirty="0" smtClean="0"/>
          </a:p>
          <a:p>
            <a:endParaRPr lang="en-US" dirty="0"/>
          </a:p>
          <a:p>
            <a:r>
              <a:rPr lang="en-US" dirty="0" err="1">
                <a:hlinkClick r:id="rId3"/>
              </a:rPr>
              <a:t>SCImago</a:t>
            </a:r>
            <a:r>
              <a:rPr lang="en-US" dirty="0"/>
              <a:t> is a research group from the </a:t>
            </a:r>
            <a:r>
              <a:rPr lang="en-US" dirty="0" err="1"/>
              <a:t>Consejo</a:t>
            </a:r>
            <a:r>
              <a:rPr lang="en-US" dirty="0"/>
              <a:t> Superior de </a:t>
            </a:r>
            <a:r>
              <a:rPr lang="en-US" dirty="0" err="1"/>
              <a:t>Investigaciones</a:t>
            </a:r>
            <a:r>
              <a:rPr lang="en-US" dirty="0"/>
              <a:t> </a:t>
            </a:r>
            <a:r>
              <a:rPr lang="en-US" dirty="0" err="1"/>
              <a:t>Científicas</a:t>
            </a:r>
            <a:r>
              <a:rPr lang="en-US" dirty="0"/>
              <a:t> (CSIC), University of </a:t>
            </a:r>
            <a:r>
              <a:rPr lang="en-US" dirty="0" smtClean="0"/>
              <a:t>Granada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Action items from previous C&amp;CC meeting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decadal strategy for attracting new members and retaining old members was presented at previous C&amp;CC meeting</a:t>
            </a:r>
          </a:p>
          <a:p>
            <a:pPr lvl="1"/>
            <a:r>
              <a:rPr lang="en-US" dirty="0" smtClean="0"/>
              <a:t>Forms basis of agenda for </a:t>
            </a:r>
            <a:r>
              <a:rPr lang="en-US" i="1" dirty="0" smtClean="0"/>
              <a:t>New Members </a:t>
            </a:r>
            <a:r>
              <a:rPr lang="en-US" dirty="0" smtClean="0"/>
              <a:t>portfolio</a:t>
            </a:r>
          </a:p>
          <a:p>
            <a:pPr lvl="1"/>
            <a:r>
              <a:rPr lang="en-US" dirty="0" smtClean="0"/>
              <a:t>Various action items are continuously being acted upon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Memorandum </a:t>
            </a:r>
            <a:r>
              <a:rPr lang="en-US" i="1" dirty="0" smtClean="0"/>
              <a:t>of Understanding </a:t>
            </a:r>
            <a:r>
              <a:rPr lang="en-US" dirty="0"/>
              <a:t>template has </a:t>
            </a:r>
            <a:r>
              <a:rPr lang="en-US" dirty="0" smtClean="0"/>
              <a:t>been drafted</a:t>
            </a:r>
          </a:p>
        </p:txBody>
      </p:sp>
    </p:spTree>
    <p:extLst>
      <p:ext uri="{BB962C8B-B14F-4D97-AF65-F5344CB8AC3E}">
        <p14:creationId xmlns:p14="http://schemas.microsoft.com/office/powerpoint/2010/main" val="18986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New members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(subject to approval at next GA)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Jordan – joined in July 2018, </a:t>
            </a:r>
            <a:r>
              <a:rPr lang="en-US" dirty="0" err="1" smtClean="0"/>
              <a:t>MoU</a:t>
            </a:r>
            <a:r>
              <a:rPr lang="en-US" dirty="0" smtClean="0"/>
              <a:t> needs to be signed</a:t>
            </a:r>
          </a:p>
          <a:p>
            <a:r>
              <a:rPr lang="en-US" dirty="0" smtClean="0"/>
              <a:t>Egypt – </a:t>
            </a:r>
            <a:r>
              <a:rPr lang="en-US" dirty="0" err="1" smtClean="0"/>
              <a:t>MoU</a:t>
            </a:r>
            <a:r>
              <a:rPr lang="en-US" dirty="0" smtClean="0"/>
              <a:t> was signed in March </a:t>
            </a:r>
            <a:r>
              <a:rPr lang="en-US" dirty="0" smtClean="0"/>
              <a:t>2019</a:t>
            </a:r>
          </a:p>
          <a:p>
            <a:pPr lvl="1"/>
            <a:r>
              <a:rPr lang="en-US" dirty="0" smtClean="0"/>
              <a:t>Michel to visit in December for high-level discussions on Egypt’s re-admission</a:t>
            </a:r>
            <a:endParaRPr lang="en-US" dirty="0" smtClean="0"/>
          </a:p>
          <a:p>
            <a:r>
              <a:rPr lang="en-US" dirty="0" smtClean="0"/>
              <a:t>Uruguay – </a:t>
            </a:r>
            <a:r>
              <a:rPr lang="en-US" dirty="0" err="1" smtClean="0"/>
              <a:t>MoU</a:t>
            </a:r>
            <a:r>
              <a:rPr lang="en-US" dirty="0" smtClean="0"/>
              <a:t> was signed </a:t>
            </a:r>
            <a:r>
              <a:rPr lang="en-US" dirty="0" smtClean="0"/>
              <a:t>in </a:t>
            </a:r>
            <a:r>
              <a:rPr lang="en-US" dirty="0" smtClean="0"/>
              <a:t>April </a:t>
            </a:r>
            <a:r>
              <a:rPr lang="en-US" dirty="0" smtClean="0"/>
              <a:t>2019</a:t>
            </a:r>
          </a:p>
          <a:p>
            <a:pPr lvl="1"/>
            <a:r>
              <a:rPr lang="en-US" dirty="0" smtClean="0"/>
              <a:t>Recommend visit by President-(elect)</a:t>
            </a:r>
            <a:r>
              <a:rPr lang="en-US" baseline="30000" dirty="0" smtClean="0"/>
              <a:t>2</a:t>
            </a:r>
            <a:endParaRPr lang="en-US" dirty="0"/>
          </a:p>
          <a:p>
            <a:r>
              <a:rPr lang="en-US" dirty="0" smtClean="0"/>
              <a:t>Bulgaria </a:t>
            </a:r>
            <a:r>
              <a:rPr lang="en-US" dirty="0" smtClean="0"/>
              <a:t>– </a:t>
            </a:r>
            <a:r>
              <a:rPr lang="en-US" dirty="0" err="1" smtClean="0"/>
              <a:t>MoU</a:t>
            </a:r>
            <a:r>
              <a:rPr lang="en-US" dirty="0" smtClean="0"/>
              <a:t> will be signed in December </a:t>
            </a:r>
            <a:r>
              <a:rPr lang="en-US" dirty="0" smtClean="0"/>
              <a:t>2019</a:t>
            </a:r>
          </a:p>
          <a:p>
            <a:pPr lvl="1"/>
            <a:r>
              <a:rPr lang="en-US" dirty="0"/>
              <a:t>Michel to visit in December for </a:t>
            </a:r>
            <a:r>
              <a:rPr lang="en-US" dirty="0" smtClean="0"/>
              <a:t>signing of </a:t>
            </a:r>
            <a:r>
              <a:rPr lang="en-US" dirty="0" err="1" smtClean="0"/>
              <a:t>MoU</a:t>
            </a:r>
            <a:endParaRPr lang="en-US" dirty="0" smtClean="0"/>
          </a:p>
          <a:p>
            <a:pPr lvl="1"/>
            <a:r>
              <a:rPr lang="en-US" dirty="0"/>
              <a:t>Address International Conference on "Research Infrastructures of the Future – synergies, sustainability, smart specialization and social impact ", 10 and 11 December 2019, National Palace of Culture, Sofia, Bulgaria.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7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On-going engagements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Ethiopia – working with EPSNA and EPS</a:t>
            </a:r>
          </a:p>
          <a:p>
            <a:r>
              <a:rPr lang="en-US" dirty="0" smtClean="0"/>
              <a:t>Pakistan – challenges </a:t>
            </a:r>
          </a:p>
          <a:p>
            <a:pPr lvl="1"/>
            <a:r>
              <a:rPr lang="en-US" dirty="0" smtClean="0"/>
              <a:t>Joined in 1951, </a:t>
            </a:r>
            <a:r>
              <a:rPr lang="en-US" dirty="0" smtClean="0"/>
              <a:t>re-admitted </a:t>
            </a:r>
            <a:r>
              <a:rPr lang="en-US" dirty="0" smtClean="0"/>
              <a:t>in 2017</a:t>
            </a:r>
          </a:p>
          <a:p>
            <a:pPr lvl="1"/>
            <a:r>
              <a:rPr lang="en-US" dirty="0" smtClean="0"/>
              <a:t>Adhering body to the IUPAP is the National Center of Physics (NCP)</a:t>
            </a:r>
          </a:p>
          <a:p>
            <a:pPr lvl="1"/>
            <a:r>
              <a:rPr lang="en-US" dirty="0" smtClean="0"/>
              <a:t>Liaison </a:t>
            </a:r>
            <a:r>
              <a:rPr lang="en-US" dirty="0"/>
              <a:t>has been Prof </a:t>
            </a:r>
            <a:r>
              <a:rPr lang="en-US" dirty="0" err="1"/>
              <a:t>Anisa</a:t>
            </a:r>
            <a:r>
              <a:rPr lang="en-US" dirty="0"/>
              <a:t> </a:t>
            </a:r>
            <a:r>
              <a:rPr lang="en-US" dirty="0" err="1"/>
              <a:t>Qamar</a:t>
            </a:r>
            <a:r>
              <a:rPr lang="en-US" dirty="0"/>
              <a:t> from the </a:t>
            </a:r>
            <a:r>
              <a:rPr lang="en-US" dirty="0" err="1"/>
              <a:t>Univ</a:t>
            </a:r>
            <a:r>
              <a:rPr lang="en-US" dirty="0"/>
              <a:t> of Peshawar </a:t>
            </a:r>
            <a:endParaRPr lang="en-US" dirty="0" smtClean="0"/>
          </a:p>
          <a:p>
            <a:r>
              <a:rPr lang="en-US" dirty="0" smtClean="0"/>
              <a:t>Various other </a:t>
            </a:r>
            <a:r>
              <a:rPr lang="en-US" dirty="0" smtClean="0"/>
              <a:t>countries</a:t>
            </a:r>
          </a:p>
          <a:p>
            <a:pPr lvl="1"/>
            <a:r>
              <a:rPr lang="en-US" dirty="0" smtClean="0"/>
              <a:t>Still awaiting feedback from some C&amp;CC members</a:t>
            </a:r>
            <a:endParaRPr lang="en-US" dirty="0" smtClean="0"/>
          </a:p>
          <a:p>
            <a:r>
              <a:rPr lang="en-US" dirty="0" smtClean="0"/>
              <a:t>Engagements though from C13, </a:t>
            </a:r>
            <a:r>
              <a:rPr lang="en-US" dirty="0" smtClean="0"/>
              <a:t>C14, </a:t>
            </a:r>
            <a:r>
              <a:rPr lang="en-US" dirty="0" smtClean="0"/>
              <a:t>WG5</a:t>
            </a:r>
          </a:p>
          <a:p>
            <a:r>
              <a:rPr lang="en-US" dirty="0" smtClean="0"/>
              <a:t>All commission chairs have been requested to </a:t>
            </a:r>
            <a:r>
              <a:rPr lang="en-US" dirty="0" smtClean="0"/>
              <a:t>help lead membership initiatives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55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05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Current standings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105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57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[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56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]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members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of the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Approximately 76.79% (43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[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42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]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members) are considered to be very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secure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7.14% (4 [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]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members) moderately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secure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16.07% (9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[12]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members) precarious in the membership of the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Over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the past decade,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14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[11]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members entered the Union and subsequently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3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[3]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of these members exited the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Union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036" y="3537212"/>
            <a:ext cx="4114800" cy="2879090"/>
          </a:xfrm>
          <a:prstGeom prst="ellipse">
            <a:avLst/>
          </a:prstGeom>
          <a:ln w="3175" cap="rnd">
            <a:solidFill>
              <a:srgbClr val="1F497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 Box 16"/>
          <p:cNvSpPr txBox="1"/>
          <p:nvPr/>
        </p:nvSpPr>
        <p:spPr>
          <a:xfrm>
            <a:off x="8173431" y="6592832"/>
            <a:ext cx="3570605" cy="24701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2060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member nations in 1922 and 57 member nations in 2019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41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Way forward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a need for strong administrative </a:t>
            </a:r>
            <a:r>
              <a:rPr lang="en-US" dirty="0" smtClean="0"/>
              <a:t>support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Face-to-face </a:t>
            </a:r>
            <a:r>
              <a:rPr lang="en-US" dirty="0" smtClean="0"/>
              <a:t>meetings, signing of </a:t>
            </a:r>
            <a:r>
              <a:rPr lang="en-US" dirty="0" err="1" smtClean="0"/>
              <a:t>MoU</a:t>
            </a:r>
            <a:r>
              <a:rPr lang="en-US" dirty="0" smtClean="0"/>
              <a:t> important to deepen commitment</a:t>
            </a:r>
          </a:p>
          <a:p>
            <a:pPr lvl="1"/>
            <a:r>
              <a:rPr lang="en-US" dirty="0" smtClean="0"/>
              <a:t>Scientific diplomacy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Maintain apolitical stance</a:t>
            </a:r>
          </a:p>
          <a:p>
            <a:pPr lvl="1"/>
            <a:endParaRPr lang="en-US" sz="32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New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members should be afforded the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opportunity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to nominate members to commissions, working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groups</a:t>
            </a:r>
          </a:p>
          <a:p>
            <a:pPr lvl="1"/>
            <a:r>
              <a:rPr lang="en-US" dirty="0" smtClean="0"/>
              <a:t>Important to demonstrate immediate </a:t>
            </a:r>
            <a:r>
              <a:rPr lang="en-US" dirty="0" err="1" smtClean="0"/>
              <a:t>RoI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Way forward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Extensively market and publicize the Union</a:t>
            </a:r>
          </a:p>
          <a:p>
            <a:pPr lvl="1"/>
            <a:r>
              <a:rPr lang="en-US" dirty="0" smtClean="0"/>
              <a:t>Especially to non-member countries</a:t>
            </a:r>
          </a:p>
          <a:p>
            <a:pPr lvl="1"/>
            <a:r>
              <a:rPr lang="en-US" dirty="0" smtClean="0"/>
              <a:t>Involve non-member physicists in affairs of the Union (potential champions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61654" y="3819021"/>
            <a:ext cx="9268691" cy="2039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are the benefits for individual membership</a:t>
            </a:r>
            <a:r>
              <a:rPr lang="en-US" sz="2400" dirty="0" smtClean="0"/>
              <a:t>? (local perspective)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Why does IUPAP wish to expand its membership</a:t>
            </a:r>
            <a:r>
              <a:rPr lang="en-US" sz="2400" dirty="0" smtClean="0"/>
              <a:t>? (global perspective)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51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Way forward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IUPAP100 </a:t>
            </a:r>
            <a:r>
              <a:rPr lang="en-US" dirty="0" smtClean="0"/>
              <a:t>is an important </a:t>
            </a:r>
            <a:r>
              <a:rPr lang="en-US" dirty="0" smtClean="0"/>
              <a:t>opportunity to recruit new members</a:t>
            </a:r>
            <a:endParaRPr lang="en-US" dirty="0" smtClean="0"/>
          </a:p>
          <a:p>
            <a:r>
              <a:rPr lang="en-US" dirty="0" smtClean="0"/>
              <a:t>IYBSD critically important for building physics bridges between the developed world and the </a:t>
            </a:r>
            <a:r>
              <a:rPr lang="en-US" dirty="0" smtClean="0"/>
              <a:t>developing world</a:t>
            </a:r>
          </a:p>
          <a:p>
            <a:pPr lvl="1"/>
            <a:r>
              <a:rPr lang="en-US" dirty="0" smtClean="0"/>
              <a:t>Developing world important recruiting ground for new members</a:t>
            </a:r>
            <a:endParaRPr lang="en-US" dirty="0" smtClean="0"/>
          </a:p>
          <a:p>
            <a:r>
              <a:rPr lang="en-US" dirty="0" smtClean="0"/>
              <a:t>Involve more young people in the affairs of the Union</a:t>
            </a:r>
          </a:p>
          <a:p>
            <a:pPr lvl="1"/>
            <a:r>
              <a:rPr lang="en-US" dirty="0" smtClean="0"/>
              <a:t>Our future depends on it</a:t>
            </a:r>
          </a:p>
        </p:txBody>
      </p:sp>
    </p:spTree>
    <p:extLst>
      <p:ext uri="{BB962C8B-B14F-4D97-AF65-F5344CB8AC3E}">
        <p14:creationId xmlns:p14="http://schemas.microsoft.com/office/powerpoint/2010/main" val="24162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Final comments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for IUPAP to make a step increase in its membership, we need to better</a:t>
            </a:r>
          </a:p>
          <a:p>
            <a:pPr lvl="1"/>
            <a:r>
              <a:rPr lang="en-US" dirty="0" smtClean="0"/>
              <a:t>Understand the new circumstances that science finds itself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</a:p>
          <a:p>
            <a:pPr lvl="1"/>
            <a:r>
              <a:rPr lang="en-US" dirty="0" smtClean="0"/>
              <a:t>New opportunities for physics</a:t>
            </a:r>
          </a:p>
          <a:p>
            <a:pPr lvl="1"/>
            <a:endParaRPr lang="en-US" dirty="0"/>
          </a:p>
          <a:p>
            <a:r>
              <a:rPr lang="en-US" dirty="0" smtClean="0"/>
              <a:t>Better articulate how IUPAP is the lead </a:t>
            </a:r>
            <a:r>
              <a:rPr lang="en-US" dirty="0" err="1" smtClean="0"/>
              <a:t>organisation</a:t>
            </a:r>
            <a:r>
              <a:rPr lang="en-US" dirty="0" smtClean="0"/>
              <a:t> for addressing these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4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512</Words>
  <Application>Microsoft Office PowerPoint</Application>
  <PresentationFormat>Widescreen</PresentationFormat>
  <Paragraphs>69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Times New Roman</vt:lpstr>
      <vt:lpstr>Office Theme</vt:lpstr>
      <vt:lpstr>Membership matters</vt:lpstr>
      <vt:lpstr>Action items from previous C&amp;CC meeting</vt:lpstr>
      <vt:lpstr>New members (subject to approval at next GA)</vt:lpstr>
      <vt:lpstr>On-going engagements</vt:lpstr>
      <vt:lpstr>Current standings</vt:lpstr>
      <vt:lpstr>Way forward</vt:lpstr>
      <vt:lpstr>Way forward</vt:lpstr>
      <vt:lpstr>Way forward</vt:lpstr>
      <vt:lpstr>Final comments</vt:lpstr>
      <vt:lpstr>Physics rankings</vt:lpstr>
    </vt:vector>
  </TitlesOfParts>
  <Company>University of Pretoria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Membership matters</dc:title>
  <dc:creator>Prof Nithaya Chetty</dc:creator>
  <cp:lastModifiedBy>Prof Nithaya Chetty</cp:lastModifiedBy>
  <cp:revision>32</cp:revision>
  <dcterms:created xsi:type="dcterms:W3CDTF">2019-10-02T03:16:34Z</dcterms:created>
  <dcterms:modified xsi:type="dcterms:W3CDTF">2019-10-02T11:53:38Z</dcterms:modified>
</cp:coreProperties>
</file>