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64" r:id="rId4"/>
    <p:sldId id="257" r:id="rId5"/>
    <p:sldId id="258" r:id="rId6"/>
    <p:sldId id="259" r:id="rId7"/>
    <p:sldId id="260" r:id="rId8"/>
    <p:sldId id="267" r:id="rId9"/>
    <p:sldId id="266" r:id="rId10"/>
    <p:sldId id="261"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2096" y="-120"/>
      </p:cViewPr>
      <p:guideLst>
        <p:guide orient="horz" pos="2160"/>
        <p:guide pos="2880"/>
      </p:guideLst>
    </p:cSldViewPr>
  </p:slideViewPr>
  <p:notesTextViewPr>
    <p:cViewPr>
      <p:scale>
        <a:sx n="100" d="100"/>
        <a:sy n="100" d="100"/>
      </p:scale>
      <p:origin x="0" y="0"/>
    </p:cViewPr>
  </p:notesTextViewPr>
  <p:sorterViewPr>
    <p:cViewPr>
      <p:scale>
        <a:sx n="184" d="100"/>
        <a:sy n="184" d="100"/>
      </p:scale>
      <p:origin x="0" y="6016"/>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490E8-34A4-0F4A-AC6B-31757415BED7}" type="datetimeFigureOut">
              <a:rPr lang="en-US" smtClean="0"/>
              <a:t>01.10.19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41393-ED44-0741-BA9A-83B0A61DE270}" type="slidenum">
              <a:rPr lang="en-US" smtClean="0"/>
              <a:t>‹#›</a:t>
            </a:fld>
            <a:endParaRPr lang="en-US"/>
          </a:p>
        </p:txBody>
      </p:sp>
    </p:spTree>
    <p:extLst>
      <p:ext uri="{BB962C8B-B14F-4D97-AF65-F5344CB8AC3E}">
        <p14:creationId xmlns:p14="http://schemas.microsoft.com/office/powerpoint/2010/main" val="12804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490E8-34A4-0F4A-AC6B-31757415BED7}" type="datetimeFigureOut">
              <a:rPr lang="en-US" smtClean="0"/>
              <a:t>01.10.19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41393-ED44-0741-BA9A-83B0A61DE270}" type="slidenum">
              <a:rPr lang="en-US" smtClean="0"/>
              <a:t>‹#›</a:t>
            </a:fld>
            <a:endParaRPr lang="en-US"/>
          </a:p>
        </p:txBody>
      </p:sp>
    </p:spTree>
    <p:extLst>
      <p:ext uri="{BB962C8B-B14F-4D97-AF65-F5344CB8AC3E}">
        <p14:creationId xmlns:p14="http://schemas.microsoft.com/office/powerpoint/2010/main" val="428432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490E8-34A4-0F4A-AC6B-31757415BED7}" type="datetimeFigureOut">
              <a:rPr lang="en-US" smtClean="0"/>
              <a:t>01.10.19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41393-ED44-0741-BA9A-83B0A61DE270}" type="slidenum">
              <a:rPr lang="en-US" smtClean="0"/>
              <a:t>‹#›</a:t>
            </a:fld>
            <a:endParaRPr lang="en-US"/>
          </a:p>
        </p:txBody>
      </p:sp>
    </p:spTree>
    <p:extLst>
      <p:ext uri="{BB962C8B-B14F-4D97-AF65-F5344CB8AC3E}">
        <p14:creationId xmlns:p14="http://schemas.microsoft.com/office/powerpoint/2010/main" val="958679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490E8-34A4-0F4A-AC6B-31757415BED7}" type="datetimeFigureOut">
              <a:rPr lang="en-US" smtClean="0"/>
              <a:t>01.10.19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41393-ED44-0741-BA9A-83B0A61DE270}" type="slidenum">
              <a:rPr lang="en-US" smtClean="0"/>
              <a:t>‹#›</a:t>
            </a:fld>
            <a:endParaRPr lang="en-US"/>
          </a:p>
        </p:txBody>
      </p:sp>
    </p:spTree>
    <p:extLst>
      <p:ext uri="{BB962C8B-B14F-4D97-AF65-F5344CB8AC3E}">
        <p14:creationId xmlns:p14="http://schemas.microsoft.com/office/powerpoint/2010/main" val="3816124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490E8-34A4-0F4A-AC6B-31757415BED7}" type="datetimeFigureOut">
              <a:rPr lang="en-US" smtClean="0"/>
              <a:t>01.10.19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41393-ED44-0741-BA9A-83B0A61DE270}" type="slidenum">
              <a:rPr lang="en-US" smtClean="0"/>
              <a:t>‹#›</a:t>
            </a:fld>
            <a:endParaRPr lang="en-US"/>
          </a:p>
        </p:txBody>
      </p:sp>
    </p:spTree>
    <p:extLst>
      <p:ext uri="{BB962C8B-B14F-4D97-AF65-F5344CB8AC3E}">
        <p14:creationId xmlns:p14="http://schemas.microsoft.com/office/powerpoint/2010/main" val="1352906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0490E8-34A4-0F4A-AC6B-31757415BED7}" type="datetimeFigureOut">
              <a:rPr lang="en-US" smtClean="0"/>
              <a:t>01.10.19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41393-ED44-0741-BA9A-83B0A61DE270}" type="slidenum">
              <a:rPr lang="en-US" smtClean="0"/>
              <a:t>‹#›</a:t>
            </a:fld>
            <a:endParaRPr lang="en-US"/>
          </a:p>
        </p:txBody>
      </p:sp>
    </p:spTree>
    <p:extLst>
      <p:ext uri="{BB962C8B-B14F-4D97-AF65-F5344CB8AC3E}">
        <p14:creationId xmlns:p14="http://schemas.microsoft.com/office/powerpoint/2010/main" val="315563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490E8-34A4-0F4A-AC6B-31757415BED7}" type="datetimeFigureOut">
              <a:rPr lang="en-US" smtClean="0"/>
              <a:t>01.10.19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541393-ED44-0741-BA9A-83B0A61DE270}" type="slidenum">
              <a:rPr lang="en-US" smtClean="0"/>
              <a:t>‹#›</a:t>
            </a:fld>
            <a:endParaRPr lang="en-US"/>
          </a:p>
        </p:txBody>
      </p:sp>
    </p:spTree>
    <p:extLst>
      <p:ext uri="{BB962C8B-B14F-4D97-AF65-F5344CB8AC3E}">
        <p14:creationId xmlns:p14="http://schemas.microsoft.com/office/powerpoint/2010/main" val="70083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490E8-34A4-0F4A-AC6B-31757415BED7}" type="datetimeFigureOut">
              <a:rPr lang="en-US" smtClean="0"/>
              <a:t>01.10.19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541393-ED44-0741-BA9A-83B0A61DE270}" type="slidenum">
              <a:rPr lang="en-US" smtClean="0"/>
              <a:t>‹#›</a:t>
            </a:fld>
            <a:endParaRPr lang="en-US"/>
          </a:p>
        </p:txBody>
      </p:sp>
    </p:spTree>
    <p:extLst>
      <p:ext uri="{BB962C8B-B14F-4D97-AF65-F5344CB8AC3E}">
        <p14:creationId xmlns:p14="http://schemas.microsoft.com/office/powerpoint/2010/main" val="18385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490E8-34A4-0F4A-AC6B-31757415BED7}" type="datetimeFigureOut">
              <a:rPr lang="en-US" smtClean="0"/>
              <a:t>01.10.19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541393-ED44-0741-BA9A-83B0A61DE270}" type="slidenum">
              <a:rPr lang="en-US" smtClean="0"/>
              <a:t>‹#›</a:t>
            </a:fld>
            <a:endParaRPr lang="en-US"/>
          </a:p>
        </p:txBody>
      </p:sp>
    </p:spTree>
    <p:extLst>
      <p:ext uri="{BB962C8B-B14F-4D97-AF65-F5344CB8AC3E}">
        <p14:creationId xmlns:p14="http://schemas.microsoft.com/office/powerpoint/2010/main" val="189834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490E8-34A4-0F4A-AC6B-31757415BED7}" type="datetimeFigureOut">
              <a:rPr lang="en-US" smtClean="0"/>
              <a:t>01.10.19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41393-ED44-0741-BA9A-83B0A61DE270}" type="slidenum">
              <a:rPr lang="en-US" smtClean="0"/>
              <a:t>‹#›</a:t>
            </a:fld>
            <a:endParaRPr lang="en-US"/>
          </a:p>
        </p:txBody>
      </p:sp>
    </p:spTree>
    <p:extLst>
      <p:ext uri="{BB962C8B-B14F-4D97-AF65-F5344CB8AC3E}">
        <p14:creationId xmlns:p14="http://schemas.microsoft.com/office/powerpoint/2010/main" val="255853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490E8-34A4-0F4A-AC6B-31757415BED7}" type="datetimeFigureOut">
              <a:rPr lang="en-US" smtClean="0"/>
              <a:t>01.10.19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41393-ED44-0741-BA9A-83B0A61DE270}" type="slidenum">
              <a:rPr lang="en-US" smtClean="0"/>
              <a:t>‹#›</a:t>
            </a:fld>
            <a:endParaRPr lang="en-US"/>
          </a:p>
        </p:txBody>
      </p:sp>
    </p:spTree>
    <p:extLst>
      <p:ext uri="{BB962C8B-B14F-4D97-AF65-F5344CB8AC3E}">
        <p14:creationId xmlns:p14="http://schemas.microsoft.com/office/powerpoint/2010/main" val="10345942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490E8-34A4-0F4A-AC6B-31757415BED7}" type="datetimeFigureOut">
              <a:rPr lang="en-US" smtClean="0"/>
              <a:t>01.10.19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41393-ED44-0741-BA9A-83B0A61DE270}" type="slidenum">
              <a:rPr lang="en-US" smtClean="0"/>
              <a:t>‹#›</a:t>
            </a:fld>
            <a:endParaRPr lang="en-US"/>
          </a:p>
        </p:txBody>
      </p:sp>
    </p:spTree>
    <p:extLst>
      <p:ext uri="{BB962C8B-B14F-4D97-AF65-F5344CB8AC3E}">
        <p14:creationId xmlns:p14="http://schemas.microsoft.com/office/powerpoint/2010/main" val="74896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alition-s.org/principles-and-implement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WG2</a:t>
            </a:r>
            <a:br>
              <a:rPr lang="en-US" dirty="0" smtClean="0"/>
            </a:br>
            <a:r>
              <a:rPr lang="en-US" dirty="0" smtClean="0"/>
              <a:t>Communication in Physics </a:t>
            </a:r>
            <a:endParaRPr lang="en-US" dirty="0"/>
          </a:p>
        </p:txBody>
      </p:sp>
      <p:sp>
        <p:nvSpPr>
          <p:cNvPr id="3" name="Subtitle 2"/>
          <p:cNvSpPr>
            <a:spLocks noGrp="1"/>
          </p:cNvSpPr>
          <p:nvPr>
            <p:ph type="subTitle" idx="1"/>
          </p:nvPr>
        </p:nvSpPr>
        <p:spPr/>
        <p:txBody>
          <a:bodyPr/>
          <a:lstStyle/>
          <a:p>
            <a:r>
              <a:rPr lang="en-US" dirty="0" smtClean="0"/>
              <a:t>Jens Vigen</a:t>
            </a:r>
            <a:endParaRPr lang="en-US" dirty="0"/>
          </a:p>
        </p:txBody>
      </p:sp>
    </p:spTree>
    <p:extLst>
      <p:ext uri="{BB962C8B-B14F-4D97-AF65-F5344CB8AC3E}">
        <p14:creationId xmlns:p14="http://schemas.microsoft.com/office/powerpoint/2010/main" val="30591334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15"/>
            <a:ext cx="8229600" cy="1143000"/>
          </a:xfrm>
        </p:spPr>
        <p:txBody>
          <a:bodyPr/>
          <a:lstStyle/>
          <a:p>
            <a:r>
              <a:rPr lang="en-US" dirty="0"/>
              <a:t>O</a:t>
            </a:r>
            <a:r>
              <a:rPr lang="en-US" dirty="0" smtClean="0"/>
              <a:t>pen science</a:t>
            </a:r>
            <a:endParaRPr lang="en-US" dirty="0"/>
          </a:p>
        </p:txBody>
      </p:sp>
      <p:sp>
        <p:nvSpPr>
          <p:cNvPr id="3" name="Content Placeholder 2"/>
          <p:cNvSpPr>
            <a:spLocks noGrp="1"/>
          </p:cNvSpPr>
          <p:nvPr>
            <p:ph idx="1"/>
          </p:nvPr>
        </p:nvSpPr>
        <p:spPr>
          <a:xfrm>
            <a:off x="457200" y="1118554"/>
            <a:ext cx="8229600" cy="4525963"/>
          </a:xfrm>
        </p:spPr>
        <p:txBody>
          <a:bodyPr>
            <a:normAutofit/>
          </a:bodyPr>
          <a:lstStyle/>
          <a:p>
            <a:r>
              <a:rPr lang="en-US" dirty="0" smtClean="0"/>
              <a:t>An accelerating concept, but </a:t>
            </a:r>
            <a:r>
              <a:rPr lang="mr-IN" dirty="0" smtClean="0"/>
              <a:t>…</a:t>
            </a:r>
            <a:endParaRPr lang="en-US" dirty="0" smtClean="0"/>
          </a:p>
          <a:p>
            <a:pPr lvl="1"/>
            <a:r>
              <a:rPr lang="en-US" dirty="0" smtClean="0"/>
              <a:t>Potentially hampered by national interests preventing general access to research data</a:t>
            </a:r>
          </a:p>
          <a:p>
            <a:r>
              <a:rPr lang="en-US" dirty="0" smtClean="0"/>
              <a:t>Often driven by </a:t>
            </a:r>
            <a:r>
              <a:rPr lang="en-US" dirty="0" smtClean="0"/>
              <a:t>funders and their </a:t>
            </a:r>
            <a:r>
              <a:rPr lang="en-US" dirty="0" smtClean="0"/>
              <a:t>data preservation plans </a:t>
            </a:r>
          </a:p>
          <a:p>
            <a:r>
              <a:rPr lang="en-US" dirty="0" smtClean="0"/>
              <a:t>Lack of capacity for data </a:t>
            </a:r>
            <a:r>
              <a:rPr lang="en-US" dirty="0" err="1" smtClean="0"/>
              <a:t>curation</a:t>
            </a:r>
            <a:endParaRPr lang="en-US" dirty="0" smtClean="0"/>
          </a:p>
          <a:p>
            <a:r>
              <a:rPr lang="en-US" dirty="0" smtClean="0"/>
              <a:t>And who shall run the open-data repositories?</a:t>
            </a:r>
          </a:p>
          <a:p>
            <a:pPr marL="0" indent="0">
              <a:buNone/>
            </a:pPr>
            <a:r>
              <a:rPr lang="mr-IN" dirty="0" smtClean="0"/>
              <a:t>…</a:t>
            </a:r>
            <a:r>
              <a:rPr lang="en-US" dirty="0" smtClean="0"/>
              <a:t> all this, while maintaining science credibility.</a:t>
            </a:r>
            <a:endParaRPr lang="en-US" dirty="0"/>
          </a:p>
        </p:txBody>
      </p:sp>
      <p:pic>
        <p:nvPicPr>
          <p:cNvPr id="4" name="Picture 3" descr="Screen Shot 2019-10-01 at 18.46.3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353" y="5450315"/>
            <a:ext cx="2794381" cy="1276325"/>
          </a:xfrm>
          <a:prstGeom prst="rect">
            <a:avLst/>
          </a:prstGeom>
        </p:spPr>
      </p:pic>
    </p:spTree>
    <p:extLst>
      <p:ext uri="{BB962C8B-B14F-4D97-AF65-F5344CB8AC3E}">
        <p14:creationId xmlns:p14="http://schemas.microsoft.com/office/powerpoint/2010/main" val="30302959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280"/>
            <a:ext cx="8229600" cy="1143000"/>
          </a:xfrm>
        </p:spPr>
        <p:txBody>
          <a:bodyPr>
            <a:normAutofit/>
          </a:bodyPr>
          <a:lstStyle/>
          <a:p>
            <a:r>
              <a:rPr lang="en-US" sz="3600" dirty="0" smtClean="0"/>
              <a:t>Which position shall IUPAP take to “open”?</a:t>
            </a:r>
            <a:endParaRPr lang="en-US" sz="3600" dirty="0"/>
          </a:p>
        </p:txBody>
      </p:sp>
      <p:sp>
        <p:nvSpPr>
          <p:cNvPr id="3" name="Content Placeholder 2"/>
          <p:cNvSpPr>
            <a:spLocks noGrp="1"/>
          </p:cNvSpPr>
          <p:nvPr>
            <p:ph idx="1"/>
          </p:nvPr>
        </p:nvSpPr>
        <p:spPr>
          <a:xfrm>
            <a:off x="240848" y="1286280"/>
            <a:ext cx="8714306" cy="5303530"/>
          </a:xfrm>
        </p:spPr>
        <p:txBody>
          <a:bodyPr>
            <a:normAutofit fontScale="85000" lnSpcReduction="10000"/>
          </a:bodyPr>
          <a:lstStyle/>
          <a:p>
            <a:r>
              <a:rPr lang="en-US" dirty="0" smtClean="0"/>
              <a:t>IUPAP must defend physicists’ right to be part of “open”</a:t>
            </a:r>
            <a:endParaRPr lang="en-US" dirty="0" smtClean="0"/>
          </a:p>
          <a:p>
            <a:r>
              <a:rPr lang="en-US" dirty="0" smtClean="0"/>
              <a:t>There is no question—technology leads to ”open”</a:t>
            </a:r>
          </a:p>
          <a:p>
            <a:pPr lvl="1"/>
            <a:r>
              <a:rPr lang="en-US" dirty="0" smtClean="0"/>
              <a:t>The days of the toll barriers are passed (</a:t>
            </a:r>
            <a:r>
              <a:rPr lang="en-US" dirty="0" err="1" smtClean="0"/>
              <a:t>Sci</a:t>
            </a:r>
            <a:r>
              <a:rPr lang="en-US" dirty="0" smtClean="0"/>
              <a:t>-Hub)</a:t>
            </a:r>
          </a:p>
          <a:p>
            <a:pPr lvl="1"/>
            <a:r>
              <a:rPr lang="en-US" dirty="0"/>
              <a:t>N</a:t>
            </a:r>
            <a:r>
              <a:rPr lang="en-US" dirty="0" smtClean="0"/>
              <a:t>ot publishing the data/software will in the future be as unthinkable as not publishing the article today</a:t>
            </a:r>
          </a:p>
          <a:p>
            <a:r>
              <a:rPr lang="en-US" dirty="0" smtClean="0"/>
              <a:t>WG2</a:t>
            </a:r>
            <a:r>
              <a:rPr lang="en-US" smtClean="0"/>
              <a:t>: advice on </a:t>
            </a:r>
            <a:r>
              <a:rPr lang="en-US" dirty="0" smtClean="0"/>
              <a:t>the optimal way to “open”</a:t>
            </a:r>
          </a:p>
          <a:p>
            <a:pPr lvl="1"/>
            <a:r>
              <a:rPr lang="en-US" dirty="0" smtClean="0"/>
              <a:t>Allow for different routes</a:t>
            </a:r>
          </a:p>
          <a:p>
            <a:pPr lvl="1"/>
            <a:r>
              <a:rPr lang="en-US" dirty="0" smtClean="0"/>
              <a:t>Avoid global divide</a:t>
            </a:r>
          </a:p>
          <a:p>
            <a:r>
              <a:rPr lang="en-US" dirty="0" smtClean="0"/>
              <a:t>Which part of “open”?</a:t>
            </a:r>
            <a:endParaRPr lang="en-US" dirty="0"/>
          </a:p>
          <a:p>
            <a:pPr lvl="1"/>
            <a:r>
              <a:rPr lang="en-US" dirty="0" smtClean="0"/>
              <a:t>open access,</a:t>
            </a:r>
          </a:p>
          <a:p>
            <a:pPr lvl="1"/>
            <a:r>
              <a:rPr lang="en-US" dirty="0" smtClean="0"/>
              <a:t>open science,</a:t>
            </a:r>
          </a:p>
          <a:p>
            <a:pPr lvl="1"/>
            <a:r>
              <a:rPr lang="en-US" dirty="0" smtClean="0"/>
              <a:t>and maybe open innovation (less sure if this falls under WG2—different people/skills)</a:t>
            </a:r>
            <a:endParaRPr lang="en-US" dirty="0"/>
          </a:p>
        </p:txBody>
      </p:sp>
    </p:spTree>
    <p:extLst>
      <p:ext uri="{BB962C8B-B14F-4D97-AF65-F5344CB8AC3E}">
        <p14:creationId xmlns:p14="http://schemas.microsoft.com/office/powerpoint/2010/main" val="11176553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WG dormant since Oct. 2015</a:t>
            </a:r>
            <a:br>
              <a:rPr lang="en-US" dirty="0" smtClean="0"/>
            </a:br>
            <a:r>
              <a:rPr lang="en-US" sz="3600" dirty="0" smtClean="0"/>
              <a:t>Being revived 2019 with new membership</a:t>
            </a:r>
            <a:endParaRPr lang="en-US" sz="3600" dirty="0"/>
          </a:p>
        </p:txBody>
      </p:sp>
      <p:pic>
        <p:nvPicPr>
          <p:cNvPr id="4" name="Content Placeholder 3" descr="Screen Shot 2019-10-01 at 17.41.47.png"/>
          <p:cNvPicPr>
            <a:picLocks noGrp="1" noChangeAspect="1"/>
          </p:cNvPicPr>
          <p:nvPr>
            <p:ph idx="1"/>
          </p:nvPr>
        </p:nvPicPr>
        <p:blipFill>
          <a:blip r:embed="rId2">
            <a:extLst>
              <a:ext uri="{28A0092B-C50C-407E-A947-70E740481C1C}">
                <a14:useLocalDpi xmlns:a14="http://schemas.microsoft.com/office/drawing/2010/main" val="0"/>
              </a:ext>
            </a:extLst>
          </a:blip>
          <a:srcRect l="-1567" r="-1567"/>
          <a:stretch>
            <a:fillRect/>
          </a:stretch>
        </p:blipFill>
        <p:spPr/>
      </p:pic>
    </p:spTree>
    <p:extLst>
      <p:ext uri="{BB962C8B-B14F-4D97-AF65-F5344CB8AC3E}">
        <p14:creationId xmlns:p14="http://schemas.microsoft.com/office/powerpoint/2010/main" val="32577888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membership</a:t>
            </a:r>
            <a:br>
              <a:rPr lang="en-US" dirty="0" smtClean="0"/>
            </a:br>
            <a:r>
              <a:rPr lang="en-US" sz="2700" dirty="0" smtClean="0"/>
              <a:t>Confirmed commitment in end of May 2019</a:t>
            </a:r>
            <a:endParaRPr lang="en-US" sz="2700" dirty="0"/>
          </a:p>
        </p:txBody>
      </p:sp>
      <p:sp>
        <p:nvSpPr>
          <p:cNvPr id="3" name="Content Placeholder 2"/>
          <p:cNvSpPr>
            <a:spLocks noGrp="1"/>
          </p:cNvSpPr>
          <p:nvPr>
            <p:ph idx="1"/>
          </p:nvPr>
        </p:nvSpPr>
        <p:spPr/>
        <p:txBody>
          <a:bodyPr>
            <a:normAutofit fontScale="77500" lnSpcReduction="20000"/>
          </a:bodyPr>
          <a:lstStyle/>
          <a:p>
            <a:r>
              <a:rPr lang="en-US" dirty="0" smtClean="0"/>
              <a:t>Michael </a:t>
            </a:r>
            <a:r>
              <a:rPr lang="en-US" dirty="0" err="1" smtClean="0"/>
              <a:t>Thoennessen</a:t>
            </a:r>
            <a:r>
              <a:rPr lang="en-US" dirty="0" smtClean="0"/>
              <a:t>, APS Editor in Chief</a:t>
            </a:r>
          </a:p>
          <a:p>
            <a:pPr lvl="1"/>
            <a:r>
              <a:rPr lang="en-US" dirty="0" smtClean="0"/>
              <a:t>Replacing Daniel T. </a:t>
            </a:r>
            <a:r>
              <a:rPr lang="en-US" dirty="0" err="1" smtClean="0"/>
              <a:t>Kulp</a:t>
            </a:r>
            <a:r>
              <a:rPr lang="en-US" dirty="0" smtClean="0"/>
              <a:t> (“Placeholder” for ex-chair Gene </a:t>
            </a:r>
            <a:r>
              <a:rPr lang="en-US" dirty="0" err="1" smtClean="0"/>
              <a:t>Sprouse</a:t>
            </a:r>
            <a:r>
              <a:rPr lang="en-US" dirty="0" smtClean="0"/>
              <a:t>) </a:t>
            </a:r>
          </a:p>
          <a:p>
            <a:r>
              <a:rPr lang="en-US" dirty="0" err="1" smtClean="0"/>
              <a:t>Mitsuaki</a:t>
            </a:r>
            <a:r>
              <a:rPr lang="en-US" dirty="0" smtClean="0"/>
              <a:t> Nozaki, </a:t>
            </a:r>
            <a:r>
              <a:rPr lang="en-US" dirty="0" smtClean="0"/>
              <a:t>KEK </a:t>
            </a:r>
            <a:r>
              <a:rPr lang="en-US" dirty="0" smtClean="0"/>
              <a:t>International Office</a:t>
            </a:r>
          </a:p>
          <a:p>
            <a:r>
              <a:rPr lang="en-US" dirty="0" smtClean="0"/>
              <a:t>Li Lu (</a:t>
            </a:r>
            <a:r>
              <a:rPr lang="en-US" dirty="0" err="1" smtClean="0"/>
              <a:t>tmp</a:t>
            </a:r>
            <a:r>
              <a:rPr lang="en-US" dirty="0" smtClean="0"/>
              <a:t>., new election Sep.), Chinese Physical Society</a:t>
            </a:r>
          </a:p>
          <a:p>
            <a:r>
              <a:rPr lang="en-US" dirty="0" smtClean="0"/>
              <a:t>Xavier </a:t>
            </a:r>
            <a:r>
              <a:rPr lang="en-US" dirty="0" err="1" smtClean="0"/>
              <a:t>Bouju</a:t>
            </a:r>
            <a:r>
              <a:rPr lang="en-US" dirty="0" smtClean="0"/>
              <a:t>, French </a:t>
            </a:r>
            <a:r>
              <a:rPr lang="en-US" dirty="0" smtClean="0"/>
              <a:t>Physical Society</a:t>
            </a:r>
          </a:p>
          <a:p>
            <a:r>
              <a:rPr lang="en-US" dirty="0" smtClean="0"/>
              <a:t>Jens Vigen, CERN (Chair)</a:t>
            </a:r>
          </a:p>
          <a:p>
            <a:pPr marL="0" indent="0">
              <a:buNone/>
            </a:pPr>
            <a:endParaRPr lang="en-US" dirty="0" smtClean="0"/>
          </a:p>
          <a:p>
            <a:pPr marL="0" indent="0">
              <a:buNone/>
            </a:pPr>
            <a:r>
              <a:rPr lang="en-US" dirty="0" smtClean="0"/>
              <a:t>Received suggestions for replacements of members (Enrique </a:t>
            </a:r>
            <a:r>
              <a:rPr lang="en-US" dirty="0" err="1" smtClean="0"/>
              <a:t>Canessa</a:t>
            </a:r>
            <a:r>
              <a:rPr lang="en-US" dirty="0" smtClean="0"/>
              <a:t>, Sergio M </a:t>
            </a:r>
            <a:r>
              <a:rPr lang="en-US" dirty="0" err="1" smtClean="0"/>
              <a:t>Rezende</a:t>
            </a:r>
            <a:r>
              <a:rPr lang="en-US" dirty="0"/>
              <a:t> </a:t>
            </a:r>
            <a:r>
              <a:rPr lang="en-US" dirty="0" smtClean="0"/>
              <a:t>and Nicola Gulley) who have stepped down following change of functions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941336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WG2 roadmap</a:t>
            </a:r>
            <a:endParaRPr lang="en-US" dirty="0"/>
          </a:p>
        </p:txBody>
      </p:sp>
      <p:sp>
        <p:nvSpPr>
          <p:cNvPr id="3" name="Content Placeholder 2"/>
          <p:cNvSpPr>
            <a:spLocks noGrp="1"/>
          </p:cNvSpPr>
          <p:nvPr>
            <p:ph idx="1"/>
          </p:nvPr>
        </p:nvSpPr>
        <p:spPr/>
        <p:txBody>
          <a:bodyPr/>
          <a:lstStyle/>
          <a:p>
            <a:r>
              <a:rPr lang="en-US" dirty="0" smtClean="0"/>
              <a:t>Q4-19: Prepare an updated mandate</a:t>
            </a:r>
            <a:endParaRPr lang="en-US" dirty="0" smtClean="0"/>
          </a:p>
          <a:p>
            <a:r>
              <a:rPr lang="en-US" dirty="0" smtClean="0"/>
              <a:t>Q4-19: Re-establish the full group</a:t>
            </a:r>
          </a:p>
          <a:p>
            <a:r>
              <a:rPr lang="en-US" dirty="0" smtClean="0"/>
              <a:t>Q1-20 Study the “open” landscape</a:t>
            </a:r>
          </a:p>
          <a:p>
            <a:r>
              <a:rPr lang="en-US" dirty="0" smtClean="0"/>
              <a:t>Q2-20: Work on set of recommendations</a:t>
            </a:r>
          </a:p>
          <a:p>
            <a:r>
              <a:rPr lang="en-US" dirty="0" smtClean="0"/>
              <a:t>Q3-20: Supply recommendations to C&amp;CC   </a:t>
            </a:r>
            <a:endParaRPr lang="en-US" dirty="0"/>
          </a:p>
        </p:txBody>
      </p:sp>
    </p:spTree>
    <p:extLst>
      <p:ext uri="{BB962C8B-B14F-4D97-AF65-F5344CB8AC3E}">
        <p14:creationId xmlns:p14="http://schemas.microsoft.com/office/powerpoint/2010/main" val="15734506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SCOAP</a:t>
            </a:r>
            <a:r>
              <a:rPr lang="en-US" baseline="30000" dirty="0" smtClean="0"/>
              <a:t>3</a:t>
            </a:r>
            <a:r>
              <a:rPr lang="en-US" dirty="0" smtClean="0"/>
              <a:t> </a:t>
            </a:r>
            <a:r>
              <a:rPr lang="mr-IN" dirty="0" smtClean="0"/>
              <a:t>–</a:t>
            </a:r>
            <a:r>
              <a:rPr lang="en-US" dirty="0" smtClean="0"/>
              <a:t> phase 3 in preparation</a:t>
            </a:r>
            <a:br>
              <a:rPr lang="en-US" dirty="0" smtClean="0"/>
            </a:br>
            <a:r>
              <a:rPr lang="en-US" sz="2700" dirty="0" smtClean="0"/>
              <a:t>2014–2016, 2017–2019, 2020–2022</a:t>
            </a:r>
            <a:endParaRPr lang="en-US" sz="2700" dirty="0"/>
          </a:p>
        </p:txBody>
      </p:sp>
      <p:pic>
        <p:nvPicPr>
          <p:cNvPr id="4" name="Content Placeholder 3" descr="Screen Shot 2019-10-01 at 16.48.17.png"/>
          <p:cNvPicPr>
            <a:picLocks noGrp="1" noChangeAspect="1"/>
          </p:cNvPicPr>
          <p:nvPr>
            <p:ph idx="1"/>
          </p:nvPr>
        </p:nvPicPr>
        <p:blipFill>
          <a:blip r:embed="rId2">
            <a:extLst>
              <a:ext uri="{28A0092B-C50C-407E-A947-70E740481C1C}">
                <a14:useLocalDpi xmlns:a14="http://schemas.microsoft.com/office/drawing/2010/main" val="0"/>
              </a:ext>
            </a:extLst>
          </a:blip>
          <a:srcRect l="-13266" r="-13266"/>
          <a:stretch>
            <a:fillRect/>
          </a:stretch>
        </p:blipFill>
        <p:spPr/>
      </p:pic>
      <p:sp>
        <p:nvSpPr>
          <p:cNvPr id="5" name="TextBox 4"/>
          <p:cNvSpPr txBox="1"/>
          <p:nvPr/>
        </p:nvSpPr>
        <p:spPr>
          <a:xfrm>
            <a:off x="1273661" y="6327094"/>
            <a:ext cx="6596678" cy="400110"/>
          </a:xfrm>
          <a:prstGeom prst="rect">
            <a:avLst/>
          </a:prstGeom>
          <a:noFill/>
        </p:spPr>
        <p:txBody>
          <a:bodyPr wrap="none" rtlCol="0">
            <a:spAutoFit/>
          </a:bodyPr>
          <a:lstStyle/>
          <a:p>
            <a:r>
              <a:rPr lang="en-US" sz="2000" dirty="0" smtClean="0"/>
              <a:t>SCOAP</a:t>
            </a:r>
            <a:r>
              <a:rPr lang="en-US" sz="2000" baseline="30000" dirty="0" smtClean="0"/>
              <a:t>3</a:t>
            </a:r>
            <a:r>
              <a:rPr lang="en-US" sz="2000" dirty="0" smtClean="0"/>
              <a:t> has </a:t>
            </a:r>
            <a:r>
              <a:rPr lang="en-US" sz="2000" dirty="0" smtClean="0"/>
              <a:t>published 30428 Open Access articles </a:t>
            </a:r>
            <a:r>
              <a:rPr lang="en-US" sz="2000" dirty="0" smtClean="0"/>
              <a:t>since 2014 </a:t>
            </a:r>
            <a:endParaRPr lang="en-US" sz="2000" dirty="0"/>
          </a:p>
        </p:txBody>
      </p:sp>
    </p:spTree>
    <p:extLst>
      <p:ext uri="{BB962C8B-B14F-4D97-AF65-F5344CB8AC3E}">
        <p14:creationId xmlns:p14="http://schemas.microsoft.com/office/powerpoint/2010/main" val="7906272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outside HEP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SCOAP</a:t>
            </a:r>
            <a:r>
              <a:rPr lang="en-US" baseline="30000" dirty="0" smtClean="0"/>
              <a:t>3</a:t>
            </a:r>
            <a:r>
              <a:rPr lang="en-US" dirty="0" smtClean="0"/>
              <a:t>-model is HEP-specific</a:t>
            </a:r>
          </a:p>
          <a:p>
            <a:pPr lvl="1"/>
            <a:r>
              <a:rPr lang="en-US" dirty="0" smtClean="0"/>
              <a:t>One size does not fit all </a:t>
            </a:r>
            <a:r>
              <a:rPr lang="mr-IN" dirty="0" smtClean="0"/>
              <a:t>…</a:t>
            </a:r>
            <a:endParaRPr lang="en-US" dirty="0" smtClean="0"/>
          </a:p>
          <a:p>
            <a:r>
              <a:rPr lang="en-US" dirty="0"/>
              <a:t>P</a:t>
            </a:r>
            <a:r>
              <a:rPr lang="en-US" dirty="0" smtClean="0"/>
              <a:t>ublishers (including society publishers) often have strong commercial interest - typically diagonal opposite of the librarians' interests, while scientists are becoming more and more pro OA (often influenced by their funders)</a:t>
            </a:r>
          </a:p>
          <a:p>
            <a:r>
              <a:rPr lang="en-US" dirty="0" smtClean="0"/>
              <a:t>Future perspectives:</a:t>
            </a:r>
          </a:p>
          <a:p>
            <a:pPr lvl="1"/>
            <a:r>
              <a:rPr lang="en-US" dirty="0" smtClean="0"/>
              <a:t>We will continue to be ”slaves” of the Impact Factor </a:t>
            </a:r>
          </a:p>
          <a:p>
            <a:pPr lvl="1"/>
            <a:r>
              <a:rPr lang="en-US" dirty="0" smtClean="0"/>
              <a:t>We will publish on </a:t>
            </a:r>
            <a:r>
              <a:rPr lang="en-US" dirty="0" err="1" smtClean="0"/>
              <a:t>arXiv</a:t>
            </a:r>
            <a:r>
              <a:rPr lang="en-US" dirty="0" smtClean="0"/>
              <a:t>, or something similar, and journals will disappear</a:t>
            </a:r>
          </a:p>
          <a:p>
            <a:pPr lvl="1"/>
            <a:r>
              <a:rPr lang="en-US" dirty="0" smtClean="0"/>
              <a:t>We will reach a paradigm shift in scholarly communication</a:t>
            </a:r>
            <a:endParaRPr lang="en-US" dirty="0"/>
          </a:p>
        </p:txBody>
      </p:sp>
    </p:spTree>
    <p:extLst>
      <p:ext uri="{BB962C8B-B14F-4D97-AF65-F5344CB8AC3E}">
        <p14:creationId xmlns:p14="http://schemas.microsoft.com/office/powerpoint/2010/main" val="8265815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Funders that have endorsed Plan S</a:t>
            </a:r>
            <a:endParaRPr lang="en-US" dirty="0"/>
          </a:p>
        </p:txBody>
      </p:sp>
      <p:pic>
        <p:nvPicPr>
          <p:cNvPr id="4" name="Content Placeholder 3" descr="Screen Shot 2019-10-01 at 18.09.36.png"/>
          <p:cNvPicPr>
            <a:picLocks noGrp="1" noChangeAspect="1"/>
          </p:cNvPicPr>
          <p:nvPr>
            <p:ph idx="1"/>
          </p:nvPr>
        </p:nvPicPr>
        <p:blipFill>
          <a:blip r:embed="rId2">
            <a:extLst>
              <a:ext uri="{28A0092B-C50C-407E-A947-70E740481C1C}">
                <a14:useLocalDpi xmlns:a14="http://schemas.microsoft.com/office/drawing/2010/main" val="0"/>
              </a:ext>
            </a:extLst>
          </a:blip>
          <a:srcRect l="-7082" r="-7082"/>
          <a:stretch>
            <a:fillRect/>
          </a:stretch>
        </p:blipFill>
        <p:spPr/>
      </p:pic>
    </p:spTree>
    <p:extLst>
      <p:ext uri="{BB962C8B-B14F-4D97-AF65-F5344CB8AC3E}">
        <p14:creationId xmlns:p14="http://schemas.microsoft.com/office/powerpoint/2010/main" val="22914693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Funders that have endorsed Plan S</a:t>
            </a:r>
            <a:endParaRPr lang="en-US" dirty="0"/>
          </a:p>
        </p:txBody>
      </p:sp>
      <p:pic>
        <p:nvPicPr>
          <p:cNvPr id="4" name="Content Placeholder 3" descr="Screen Shot 2019-10-01 at 18.09.36.png"/>
          <p:cNvPicPr>
            <a:picLocks noGrp="1" noChangeAspect="1"/>
          </p:cNvPicPr>
          <p:nvPr>
            <p:ph idx="1"/>
          </p:nvPr>
        </p:nvPicPr>
        <p:blipFill>
          <a:blip r:embed="rId2">
            <a:extLst>
              <a:ext uri="{28A0092B-C50C-407E-A947-70E740481C1C}">
                <a14:useLocalDpi xmlns:a14="http://schemas.microsoft.com/office/drawing/2010/main" val="0"/>
              </a:ext>
            </a:extLst>
          </a:blip>
          <a:srcRect l="-7082" r="-7082"/>
          <a:stretch>
            <a:fillRect/>
          </a:stretch>
        </p:blipFill>
        <p:spPr/>
      </p:pic>
      <p:sp>
        <p:nvSpPr>
          <p:cNvPr id="3" name="Rectangle 2"/>
          <p:cNvSpPr/>
          <p:nvPr/>
        </p:nvSpPr>
        <p:spPr>
          <a:xfrm>
            <a:off x="2844659" y="2999348"/>
            <a:ext cx="1773515" cy="394075"/>
          </a:xfrm>
          <a:prstGeom prst="rect">
            <a:avLst/>
          </a:prstGeom>
          <a:noFill/>
          <a:ln w="7620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5275869" y="2473065"/>
            <a:ext cx="701531" cy="394075"/>
          </a:xfrm>
          <a:prstGeom prst="rect">
            <a:avLst/>
          </a:prstGeom>
          <a:noFill/>
          <a:ln w="7620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844659" y="2406535"/>
            <a:ext cx="701531" cy="570920"/>
          </a:xfrm>
          <a:prstGeom prst="rect">
            <a:avLst/>
          </a:prstGeom>
          <a:noFill/>
          <a:ln w="7620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370998" y="3502036"/>
            <a:ext cx="1488877" cy="548180"/>
          </a:xfrm>
          <a:prstGeom prst="rect">
            <a:avLst/>
          </a:prstGeom>
          <a:noFill/>
          <a:ln w="7620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568085" y="5207988"/>
            <a:ext cx="1850121" cy="874389"/>
          </a:xfrm>
          <a:prstGeom prst="rect">
            <a:avLst/>
          </a:prstGeom>
          <a:noFill/>
          <a:ln w="7620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903174" y="2997646"/>
            <a:ext cx="941485" cy="394075"/>
          </a:xfrm>
          <a:prstGeom prst="rect">
            <a:avLst/>
          </a:prstGeom>
          <a:noFill/>
          <a:ln w="7620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997533" y="2406535"/>
            <a:ext cx="1488877" cy="548180"/>
          </a:xfrm>
          <a:prstGeom prst="rect">
            <a:avLst/>
          </a:prstGeom>
          <a:noFill/>
          <a:ln w="7620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95321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 S principles</a:t>
            </a:r>
            <a:endParaRPr lang="en-US" dirty="0"/>
          </a:p>
        </p:txBody>
      </p:sp>
      <p:sp>
        <p:nvSpPr>
          <p:cNvPr id="3" name="Content Placeholder 2"/>
          <p:cNvSpPr>
            <a:spLocks noGrp="1"/>
          </p:cNvSpPr>
          <p:nvPr>
            <p:ph idx="1"/>
          </p:nvPr>
        </p:nvSpPr>
        <p:spPr/>
        <p:txBody>
          <a:bodyPr/>
          <a:lstStyle/>
          <a:p>
            <a:pPr marL="0" indent="0">
              <a:buNone/>
            </a:pPr>
            <a:r>
              <a:rPr lang="en-US" i="1" dirty="0" smtClean="0"/>
              <a:t>With effect from 2021, all scholarly publications on the results from research funded by public or private grants provided by national, regional and international research councils and funding bodies, must be published in Open Access Journals, on Open Access Platforms, or made immediately available through Open Access Repositories without embargo.</a:t>
            </a:r>
            <a:endParaRPr lang="en-US" i="1" dirty="0"/>
          </a:p>
        </p:txBody>
      </p:sp>
      <p:sp>
        <p:nvSpPr>
          <p:cNvPr id="4" name="TextBox 3"/>
          <p:cNvSpPr txBox="1"/>
          <p:nvPr/>
        </p:nvSpPr>
        <p:spPr>
          <a:xfrm>
            <a:off x="1626159" y="6064377"/>
            <a:ext cx="5891682" cy="369332"/>
          </a:xfrm>
          <a:prstGeom prst="rect">
            <a:avLst/>
          </a:prstGeom>
          <a:noFill/>
        </p:spPr>
        <p:txBody>
          <a:bodyPr wrap="none" rtlCol="0">
            <a:spAutoFit/>
          </a:bodyPr>
          <a:lstStyle/>
          <a:p>
            <a:r>
              <a:rPr lang="en-US" dirty="0" smtClean="0">
                <a:hlinkClick r:id="rId2"/>
              </a:rPr>
              <a:t>https://</a:t>
            </a:r>
            <a:r>
              <a:rPr lang="en-US" dirty="0" err="1" smtClean="0">
                <a:hlinkClick r:id="rId2"/>
              </a:rPr>
              <a:t>www.coalition-s.org</a:t>
            </a:r>
            <a:r>
              <a:rPr lang="en-US" dirty="0" smtClean="0">
                <a:hlinkClick r:id="rId2"/>
              </a:rPr>
              <a:t>/principles-and-implementation/</a:t>
            </a:r>
            <a:endParaRPr lang="en-US" dirty="0"/>
          </a:p>
        </p:txBody>
      </p:sp>
    </p:spTree>
    <p:extLst>
      <p:ext uri="{BB962C8B-B14F-4D97-AF65-F5344CB8AC3E}">
        <p14:creationId xmlns:p14="http://schemas.microsoft.com/office/powerpoint/2010/main" val="37224317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1170</TotalTime>
  <Words>505</Words>
  <Application>Microsoft Macintosh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WG2 Communication in Physics </vt:lpstr>
      <vt:lpstr>WG dormant since Oct. 2015 Being revived 2019 with new membership</vt:lpstr>
      <vt:lpstr>Current membership Confirmed commitment in end of May 2019</vt:lpstr>
      <vt:lpstr>Suggested WG2 roadmap</vt:lpstr>
      <vt:lpstr>SCOAP3 – phase 3 in preparation 2014–2016, 2017–2019, 2020–2022</vt:lpstr>
      <vt:lpstr>Open access outside HEP</vt:lpstr>
      <vt:lpstr>Funders that have endorsed Plan S</vt:lpstr>
      <vt:lpstr>Funders that have endorsed Plan S</vt:lpstr>
      <vt:lpstr>The Plan S principles</vt:lpstr>
      <vt:lpstr>Open science</vt:lpstr>
      <vt:lpstr>Which position shall IUPAP take to “open”?</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WG2 Communication in Physics </dc:title>
  <dc:creator>Jens Vigen</dc:creator>
  <cp:lastModifiedBy>Jens Vigen</cp:lastModifiedBy>
  <cp:revision>40</cp:revision>
  <dcterms:created xsi:type="dcterms:W3CDTF">2019-10-01T13:21:36Z</dcterms:created>
  <dcterms:modified xsi:type="dcterms:W3CDTF">2019-10-02T08:52:14Z</dcterms:modified>
</cp:coreProperties>
</file>