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handoutMasterIdLst>
    <p:handoutMasterId r:id="rId13"/>
  </p:handoutMasterIdLst>
  <p:sldIdLst>
    <p:sldId id="283" r:id="rId2"/>
    <p:sldId id="273" r:id="rId3"/>
    <p:sldId id="269" r:id="rId4"/>
    <p:sldId id="271" r:id="rId5"/>
    <p:sldId id="274" r:id="rId6"/>
    <p:sldId id="293" r:id="rId7"/>
    <p:sldId id="298" r:id="rId8"/>
    <p:sldId id="299" r:id="rId9"/>
    <p:sldId id="300" r:id="rId10"/>
    <p:sldId id="301" r:id="rId11"/>
    <p:sldId id="302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ncan T. Moor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E57"/>
    <a:srgbClr val="65FFAB"/>
    <a:srgbClr val="19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2726-9C0D-F140-ACA2-5704F1F6A149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3C82E-0025-7246-B3F2-98E6CC313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D88CCE2-CDAF-4730-8208-D2C5685825D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6BAE14D-2E5D-486A-9A6B-12B3E54175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5181600" cy="989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133600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ICO </a:t>
            </a:r>
          </a:p>
          <a:p>
            <a:r>
              <a:rPr lang="en-US" b="1" dirty="0" smtClean="0"/>
              <a:t>Evolving toward an</a:t>
            </a:r>
          </a:p>
          <a:p>
            <a:r>
              <a:rPr lang="en-US" b="1" dirty="0" smtClean="0"/>
              <a:t>ICSU Union</a:t>
            </a:r>
            <a:endParaRPr lang="en-US" b="1" dirty="0"/>
          </a:p>
        </p:txBody>
      </p:sp>
      <p:sp>
        <p:nvSpPr>
          <p:cNvPr id="7" name="テキスト ボックス 2"/>
          <p:cNvSpPr txBox="1"/>
          <p:nvPr/>
        </p:nvSpPr>
        <p:spPr>
          <a:xfrm>
            <a:off x="3572796" y="5337958"/>
            <a:ext cx="207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Yasuhiko Arakawa </a:t>
            </a:r>
          </a:p>
          <a:p>
            <a:pPr algn="ctr"/>
            <a:r>
              <a:rPr kumimoji="1" lang="en-US" altLang="ja-JP" dirty="0" smtClean="0"/>
              <a:t>AC1 Chair </a:t>
            </a:r>
            <a:endParaRPr kumimoji="1" lang="ja-JP" altLang="en-US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0" y="457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2016 IUPAP C&amp;CC Meeting in Taipei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5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1336956"/>
          </a:xfrm>
        </p:spPr>
        <p:txBody>
          <a:bodyPr/>
          <a:lstStyle/>
          <a:p>
            <a:r>
              <a:rPr kumimoji="1" lang="en-US" altLang="ja-JP" dirty="0" smtClean="0"/>
              <a:t>Proposed </a:t>
            </a:r>
            <a:r>
              <a:rPr kumimoji="1" lang="en-US" altLang="ja-JP" dirty="0"/>
              <a:t>Relationship</a:t>
            </a:r>
            <a:br>
              <a:rPr kumimoji="1" lang="en-US" altLang="ja-JP" dirty="0"/>
            </a:br>
            <a:r>
              <a:rPr kumimoji="1" lang="en-US" altLang="ja-JP" dirty="0"/>
              <a:t>IUPAP &amp; </a:t>
            </a:r>
            <a:r>
              <a:rPr kumimoji="1" lang="en-US" altLang="ja-JP" dirty="0" smtClean="0"/>
              <a:t>IUOP (ICO)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0" y="1905000"/>
            <a:ext cx="7296151" cy="3581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en-US" altLang="ja-JP" sz="2800" dirty="0" smtClean="0">
                <a:solidFill>
                  <a:srgbClr val="000000"/>
                </a:solidFill>
              </a:rPr>
              <a:t>IUOP plans to establish liaisons to several Unions including IUPAP</a:t>
            </a:r>
          </a:p>
          <a:p>
            <a:pPr lvl="1"/>
            <a:r>
              <a:rPr kumimoji="1" lang="en-US" altLang="ja-JP" dirty="0" smtClean="0">
                <a:solidFill>
                  <a:srgbClr val="000000"/>
                </a:solidFill>
              </a:rPr>
              <a:t>Presidents </a:t>
            </a:r>
            <a:r>
              <a:rPr kumimoji="1" lang="en-US" altLang="ja-JP" dirty="0">
                <a:solidFill>
                  <a:srgbClr val="000000"/>
                </a:solidFill>
              </a:rPr>
              <a:t>(or Secretary General) are the contacts</a:t>
            </a:r>
          </a:p>
          <a:p>
            <a:r>
              <a:rPr kumimoji="1" lang="en-US" altLang="ja-JP" sz="2800" dirty="0">
                <a:solidFill>
                  <a:srgbClr val="000000"/>
                </a:solidFill>
              </a:rPr>
              <a:t>IUOP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continues to send Associate Members </a:t>
            </a:r>
            <a:r>
              <a:rPr kumimoji="1" lang="en-US" altLang="ja-JP" sz="2800" dirty="0">
                <a:solidFill>
                  <a:srgbClr val="000000"/>
                </a:solidFill>
              </a:rPr>
              <a:t>to IUPAP Commissions</a:t>
            </a:r>
          </a:p>
          <a:p>
            <a:pPr lvl="1"/>
            <a:r>
              <a:rPr kumimoji="1" lang="en-US" altLang="ja-JP" dirty="0" smtClean="0">
                <a:solidFill>
                  <a:srgbClr val="000000"/>
                </a:solidFill>
              </a:rPr>
              <a:t>Suggested: C13</a:t>
            </a:r>
            <a:r>
              <a:rPr kumimoji="1" lang="en-US" altLang="ja-JP" dirty="0">
                <a:solidFill>
                  <a:srgbClr val="000000"/>
                </a:solidFill>
              </a:rPr>
              <a:t>, C15 and C17</a:t>
            </a:r>
          </a:p>
          <a:p>
            <a:r>
              <a:rPr kumimoji="1" lang="en-US" altLang="ja-JP" sz="2800" dirty="0">
                <a:solidFill>
                  <a:srgbClr val="000000"/>
                </a:solidFill>
              </a:rPr>
              <a:t>IUPAP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are welcome to send Associate Members </a:t>
            </a:r>
            <a:r>
              <a:rPr kumimoji="1" lang="en-US" altLang="ja-JP" sz="2800" dirty="0">
                <a:solidFill>
                  <a:srgbClr val="000000"/>
                </a:solidFill>
              </a:rPr>
              <a:t>to IUOP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Commissions as well</a:t>
            </a:r>
            <a:endParaRPr kumimoji="1" lang="en-US" altLang="ja-JP" sz="2800" dirty="0">
              <a:solidFill>
                <a:srgbClr val="000000"/>
              </a:solidFill>
            </a:endParaRPr>
          </a:p>
          <a:p>
            <a:pPr marL="349250" lvl="1" indent="0">
              <a:buNone/>
            </a:pPr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endParaRPr kumimoji="1" lang="en-US" altLang="ja-JP" dirty="0"/>
          </a:p>
          <a:p>
            <a:pPr marL="349250" lvl="1" indent="0">
              <a:buNone/>
            </a:pPr>
            <a:endParaRPr kumimoji="1" lang="ja-JP" altLang="en-US" dirty="0"/>
          </a:p>
        </p:txBody>
      </p:sp>
      <p:sp>
        <p:nvSpPr>
          <p:cNvPr id="4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9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042276" cy="1336956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399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ja-JP" sz="1800" b="1" dirty="0">
                <a:solidFill>
                  <a:schemeClr val="tx1"/>
                </a:solidFill>
              </a:rPr>
              <a:t>Optics and Photonics </a:t>
            </a:r>
          </a:p>
          <a:p>
            <a:pPr lvl="1">
              <a:lnSpc>
                <a:spcPct val="120000"/>
              </a:lnSpc>
            </a:pPr>
            <a:r>
              <a:rPr lang="en-US" altLang="ja-JP" sz="1800" dirty="0" smtClean="0">
                <a:solidFill>
                  <a:schemeClr val="tx1"/>
                </a:solidFill>
              </a:rPr>
              <a:t>Identified as key </a:t>
            </a:r>
            <a:r>
              <a:rPr lang="en-US" altLang="ja-JP" sz="1800" dirty="0">
                <a:solidFill>
                  <a:schemeClr val="tx1"/>
                </a:solidFill>
              </a:rPr>
              <a:t>technologies for addressing the challenges </a:t>
            </a:r>
            <a:r>
              <a:rPr lang="en-US" altLang="ja-JP" sz="1800" dirty="0" smtClean="0">
                <a:solidFill>
                  <a:schemeClr val="tx1"/>
                </a:solidFill>
              </a:rPr>
              <a:t>of the </a:t>
            </a:r>
            <a:r>
              <a:rPr lang="en-US" altLang="ja-JP" sz="1800" dirty="0" err="1">
                <a:solidFill>
                  <a:schemeClr val="tx1"/>
                </a:solidFill>
              </a:rPr>
              <a:t>XXIst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Century</a:t>
            </a:r>
          </a:p>
          <a:p>
            <a:pPr lvl="1">
              <a:lnSpc>
                <a:spcPct val="120000"/>
              </a:lnSpc>
            </a:pPr>
            <a:r>
              <a:rPr lang="en-US" altLang="ja-JP" sz="1800" dirty="0" smtClean="0">
                <a:solidFill>
                  <a:schemeClr val="tx1"/>
                </a:solidFill>
              </a:rPr>
              <a:t>Overlap </a:t>
            </a:r>
            <a:r>
              <a:rPr lang="en-US" altLang="ja-JP" sz="1800" dirty="0">
                <a:solidFill>
                  <a:schemeClr val="tx1"/>
                </a:solidFill>
              </a:rPr>
              <a:t>with the disciplines covered by </a:t>
            </a:r>
            <a:r>
              <a:rPr lang="en-US" altLang="ja-JP" sz="1800" dirty="0" smtClean="0">
                <a:solidFill>
                  <a:schemeClr val="tx1"/>
                </a:solidFill>
              </a:rPr>
              <a:t>numerous Scientific Unions </a:t>
            </a:r>
          </a:p>
          <a:p>
            <a:pPr lvl="2">
              <a:lnSpc>
                <a:spcPct val="120000"/>
              </a:lnSpc>
            </a:pPr>
            <a:r>
              <a:rPr lang="en-US" altLang="ja-JP" sz="1800" dirty="0" smtClean="0">
                <a:solidFill>
                  <a:schemeClr val="tx1"/>
                </a:solidFill>
              </a:rPr>
              <a:t>physics</a:t>
            </a:r>
            <a:r>
              <a:rPr lang="en-US" altLang="ja-JP" sz="1800" dirty="0">
                <a:solidFill>
                  <a:schemeClr val="tx1"/>
                </a:solidFill>
              </a:rPr>
              <a:t>, mathematics, biomedicine, chemistry, environmental science, and </a:t>
            </a:r>
            <a:r>
              <a:rPr lang="en-US" altLang="ja-JP" sz="1800" dirty="0" smtClean="0">
                <a:solidFill>
                  <a:schemeClr val="tx1"/>
                </a:solidFill>
              </a:rPr>
              <a:t>more</a:t>
            </a:r>
            <a:endParaRPr lang="en-US" altLang="ja-JP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800" b="1" dirty="0">
                <a:solidFill>
                  <a:schemeClr val="tx1"/>
                </a:solidFill>
              </a:rPr>
              <a:t>IUOP </a:t>
            </a:r>
            <a:r>
              <a:rPr lang="en-US" altLang="ja-JP" sz="1800" b="1" dirty="0" smtClean="0">
                <a:solidFill>
                  <a:schemeClr val="tx1"/>
                </a:solidFill>
              </a:rPr>
              <a:t>will</a:t>
            </a:r>
          </a:p>
          <a:p>
            <a:pPr lvl="1">
              <a:lnSpc>
                <a:spcPct val="120000"/>
              </a:lnSpc>
            </a:pPr>
            <a:r>
              <a:rPr lang="en-US" altLang="ja-JP" sz="1800" dirty="0">
                <a:solidFill>
                  <a:schemeClr val="tx1"/>
                </a:solidFill>
              </a:rPr>
              <a:t>C</a:t>
            </a:r>
            <a:r>
              <a:rPr lang="en-US" altLang="ja-JP" sz="1800" dirty="0" smtClean="0">
                <a:solidFill>
                  <a:schemeClr val="tx1"/>
                </a:solidFill>
              </a:rPr>
              <a:t>ontribute </a:t>
            </a:r>
            <a:r>
              <a:rPr lang="en-US" altLang="ja-JP" sz="1800" dirty="0">
                <a:solidFill>
                  <a:schemeClr val="tx1"/>
                </a:solidFill>
              </a:rPr>
              <a:t>to sustainable development together with IUPAP and other related ICSU Unions through science and technology of Optics and Photonics.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ct </a:t>
            </a:r>
            <a:r>
              <a:rPr lang="en-US" sz="1800" dirty="0">
                <a:solidFill>
                  <a:schemeClr val="tx1"/>
                </a:solidFill>
              </a:rPr>
              <a:t>as a seed to </a:t>
            </a:r>
            <a:r>
              <a:rPr lang="en-US" sz="1800" dirty="0">
                <a:solidFill>
                  <a:srgbClr val="000000"/>
                </a:solidFill>
              </a:rPr>
              <a:t>extend the associated technologies in developing </a:t>
            </a:r>
            <a:r>
              <a:rPr lang="en-US" sz="1800" dirty="0" smtClean="0">
                <a:solidFill>
                  <a:srgbClr val="000000"/>
                </a:solidFill>
              </a:rPr>
              <a:t>countries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olidFill>
                  <a:srgbClr val="000000"/>
                </a:solidFill>
              </a:rPr>
              <a:t>Encourage entrepreneurship </a:t>
            </a:r>
            <a:r>
              <a:rPr lang="en-US" sz="1800" dirty="0">
                <a:solidFill>
                  <a:srgbClr val="000000"/>
                </a:solidFill>
              </a:rPr>
              <a:t>and initiatives for </a:t>
            </a:r>
            <a:r>
              <a:rPr lang="en-US" sz="1800" dirty="0" smtClean="0">
                <a:solidFill>
                  <a:srgbClr val="000000"/>
                </a:solidFill>
              </a:rPr>
              <a:t>technological </a:t>
            </a:r>
            <a:r>
              <a:rPr lang="en-US" sz="1800" dirty="0">
                <a:solidFill>
                  <a:srgbClr val="000000"/>
                </a:solidFill>
              </a:rPr>
              <a:t>companies and </a:t>
            </a:r>
            <a:r>
              <a:rPr lang="en-US" sz="1800" dirty="0" smtClean="0">
                <a:solidFill>
                  <a:srgbClr val="000000"/>
                </a:solidFill>
              </a:rPr>
              <a:t>education programs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52400"/>
            <a:ext cx="8042276" cy="1336956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1524000"/>
          </a:xfrm>
        </p:spPr>
        <p:txBody>
          <a:bodyPr>
            <a:normAutofit/>
          </a:bodyPr>
          <a:lstStyle/>
          <a:p>
            <a:pPr marL="0" indent="0" algn="ctr" eaLnBrk="0" hangingPunct="0">
              <a:spcBef>
                <a:spcPts val="20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ICO was formed in 1947</a:t>
            </a:r>
          </a:p>
          <a:p>
            <a:pPr marL="0" indent="0" algn="ctr" eaLnBrk="0" hangingPunct="0">
              <a:spcBef>
                <a:spcPts val="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IUPAP approved the appointment of a Preparatory Committee to consider the formation of an ICO </a:t>
            </a:r>
          </a:p>
          <a:p>
            <a:pPr marL="0" indent="0" algn="just" eaLnBrk="0" hangingPunct="0">
              <a:spcBef>
                <a:spcPts val="200"/>
              </a:spcBef>
              <a:buNone/>
            </a:pPr>
            <a:endParaRPr lang="en-US" sz="29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2" descr="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305630" cy="335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8 CuadroTexto"/>
          <p:cNvSpPr txBox="1"/>
          <p:nvPr/>
        </p:nvSpPr>
        <p:spPr>
          <a:xfrm>
            <a:off x="1905000" y="6019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ICO-1 </a:t>
            </a:r>
          </a:p>
          <a:p>
            <a:pPr algn="ctr"/>
            <a:r>
              <a:rPr lang="en-US" dirty="0" smtClean="0"/>
              <a:t>1948 The Netherlands</a:t>
            </a:r>
          </a:p>
        </p:txBody>
      </p:sp>
      <p:sp>
        <p:nvSpPr>
          <p:cNvPr id="8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038601"/>
            <a:ext cx="3946525" cy="2209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Elected Vice-Presidents: </a:t>
            </a:r>
            <a:r>
              <a:rPr lang="en-US" b="1" dirty="0">
                <a:solidFill>
                  <a:srgbClr val="000000"/>
                </a:solidFill>
              </a:rPr>
              <a:t>		                        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John Harvey, New Zealand, </a:t>
            </a:r>
            <a:r>
              <a:rPr lang="en-US" sz="1900" i="1" dirty="0" smtClean="0">
                <a:solidFill>
                  <a:srgbClr val="000000"/>
                </a:solidFill>
              </a:rPr>
              <a:t>elected from industry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Frank Holler, Germany</a:t>
            </a:r>
            <a:r>
              <a:rPr lang="en-US" sz="1900" dirty="0" smtClean="0">
                <a:solidFill>
                  <a:srgbClr val="000000"/>
                </a:solidFill>
              </a:rPr>
              <a:t>, elected from industry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Humberto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Michinel</a:t>
            </a:r>
            <a:r>
              <a:rPr lang="en-US" dirty="0" smtClean="0">
                <a:solidFill>
                  <a:srgbClr val="000000"/>
                </a:solidFill>
              </a:rPr>
              <a:t>, Spain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Joseph </a:t>
            </a:r>
            <a:r>
              <a:rPr lang="en-US" dirty="0" err="1" smtClean="0">
                <a:solidFill>
                  <a:srgbClr val="000000"/>
                </a:solidFill>
              </a:rPr>
              <a:t>Niemala</a:t>
            </a:r>
            <a:r>
              <a:rPr lang="en-US" dirty="0" smtClean="0">
                <a:solidFill>
                  <a:srgbClr val="000000"/>
                </a:solidFill>
              </a:rPr>
              <a:t>, Italy/USA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Roberta </a:t>
            </a:r>
            <a:r>
              <a:rPr lang="en-US" dirty="0" err="1" smtClean="0">
                <a:solidFill>
                  <a:srgbClr val="000000"/>
                </a:solidFill>
              </a:rPr>
              <a:t>Ramponi</a:t>
            </a:r>
            <a:r>
              <a:rPr lang="en-US" dirty="0" smtClean="0">
                <a:solidFill>
                  <a:srgbClr val="000000"/>
                </a:solidFill>
              </a:rPr>
              <a:t>, Italy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Seung</a:t>
            </a:r>
            <a:r>
              <a:rPr lang="en-US" dirty="0" smtClean="0">
                <a:solidFill>
                  <a:srgbClr val="000000"/>
                </a:solidFill>
              </a:rPr>
              <a:t>-Han Park, South Korea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Jakub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Zakrzewski</a:t>
            </a:r>
            <a:r>
              <a:rPr lang="en-US" dirty="0" smtClean="0">
                <a:solidFill>
                  <a:srgbClr val="000000"/>
                </a:solidFill>
              </a:rPr>
              <a:t>, Poland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Mourad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Zghal</a:t>
            </a:r>
            <a:r>
              <a:rPr lang="en-US" dirty="0" smtClean="0">
                <a:solidFill>
                  <a:srgbClr val="000000"/>
                </a:solidFill>
              </a:rPr>
              <a:t>, Tunisia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3962401"/>
            <a:ext cx="3946525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Appointed </a:t>
            </a:r>
            <a:r>
              <a:rPr lang="en-US" b="1" dirty="0">
                <a:solidFill>
                  <a:srgbClr val="000000"/>
                </a:solidFill>
              </a:rPr>
              <a:t>Vice-Presidents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Kent </a:t>
            </a:r>
            <a:r>
              <a:rPr lang="en-US" dirty="0">
                <a:solidFill>
                  <a:srgbClr val="000000"/>
                </a:solidFill>
              </a:rPr>
              <a:t>D. </a:t>
            </a:r>
            <a:r>
              <a:rPr lang="en-US" dirty="0" err="1">
                <a:solidFill>
                  <a:srgbClr val="000000"/>
                </a:solidFill>
              </a:rPr>
              <a:t>Choquette</a:t>
            </a:r>
            <a:r>
              <a:rPr lang="en-US" dirty="0">
                <a:solidFill>
                  <a:srgbClr val="000000"/>
                </a:solidFill>
              </a:rPr>
              <a:t>, IEEE Photonics Society, USA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John C. Howell, OSA, USA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Stephen Morgan, OWLS, UK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Eric Rosas, RIAO, Mexico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Paul </a:t>
            </a:r>
            <a:r>
              <a:rPr lang="en-US" dirty="0" err="1">
                <a:solidFill>
                  <a:srgbClr val="000000"/>
                </a:solidFill>
              </a:rPr>
              <a:t>Urbach</a:t>
            </a:r>
            <a:r>
              <a:rPr lang="en-US" dirty="0">
                <a:solidFill>
                  <a:srgbClr val="000000"/>
                </a:solidFill>
              </a:rPr>
              <a:t>, EOS, The Netherlands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000000"/>
                </a:solidFill>
              </a:rPr>
              <a:t>Ahmadou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Wague</a:t>
            </a:r>
            <a:r>
              <a:rPr lang="en-US" dirty="0">
                <a:solidFill>
                  <a:srgbClr val="000000"/>
                </a:solidFill>
              </a:rPr>
              <a:t>, LAM Network, Senegal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Maria J. </a:t>
            </a:r>
            <a:r>
              <a:rPr lang="en-US" dirty="0" err="1">
                <a:solidFill>
                  <a:srgbClr val="000000"/>
                </a:solidFill>
              </a:rPr>
              <a:t>Yzuel</a:t>
            </a:r>
            <a:r>
              <a:rPr lang="en-US" dirty="0">
                <a:solidFill>
                  <a:srgbClr val="000000"/>
                </a:solidFill>
              </a:rPr>
              <a:t>, SPIE, </a:t>
            </a:r>
            <a:r>
              <a:rPr lang="en-US" dirty="0" smtClean="0">
                <a:solidFill>
                  <a:srgbClr val="000000"/>
                </a:solidFill>
              </a:rPr>
              <a:t>Spain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IUPAP Executive Council Delegate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Carmen </a:t>
            </a:r>
            <a:r>
              <a:rPr lang="en-US" dirty="0">
                <a:solidFill>
                  <a:srgbClr val="000000"/>
                </a:solidFill>
              </a:rPr>
              <a:t>Cisneros, Mexico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400" y="1676400"/>
            <a:ext cx="54864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ICO Bureau (2014-2017)</a:t>
            </a:r>
          </a:p>
          <a:p>
            <a:pPr marL="0" indent="0">
              <a:spcBef>
                <a:spcPts val="600"/>
              </a:spcBef>
              <a:buFont typeface="Wingdings 2" pitchFamily="18" charset="2"/>
              <a:buNone/>
            </a:pPr>
            <a:r>
              <a:rPr lang="en-US" b="1" dirty="0" smtClean="0">
                <a:solidFill>
                  <a:srgbClr val="000000"/>
                </a:solidFill>
              </a:rPr>
              <a:t>Executive Board: 		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President: </a:t>
            </a:r>
            <a:r>
              <a:rPr lang="en-US" dirty="0" smtClean="0">
                <a:solidFill>
                  <a:srgbClr val="000000"/>
                </a:solidFill>
              </a:rPr>
              <a:t>Yasuhiko Arakawa, Japan  	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Past-President: </a:t>
            </a:r>
            <a:r>
              <a:rPr lang="en-US" dirty="0" smtClean="0">
                <a:solidFill>
                  <a:srgbClr val="000000"/>
                </a:solidFill>
              </a:rPr>
              <a:t>Duncan T. Moore, USA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Secretary General: </a:t>
            </a:r>
            <a:r>
              <a:rPr lang="en-US" dirty="0" smtClean="0">
                <a:solidFill>
                  <a:srgbClr val="000000"/>
                </a:solidFill>
              </a:rPr>
              <a:t>Angela M. </a:t>
            </a:r>
            <a:r>
              <a:rPr lang="en-US" dirty="0" err="1" smtClean="0">
                <a:solidFill>
                  <a:srgbClr val="000000"/>
                </a:solidFill>
              </a:rPr>
              <a:t>Guzmán</a:t>
            </a:r>
            <a:r>
              <a:rPr lang="en-US" dirty="0" smtClean="0">
                <a:solidFill>
                  <a:srgbClr val="000000"/>
                </a:solidFill>
              </a:rPr>
              <a:t>, Colombia/USA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Associate Secretary: </a:t>
            </a:r>
            <a:r>
              <a:rPr lang="en-US" dirty="0" err="1" smtClean="0">
                <a:solidFill>
                  <a:srgbClr val="000000"/>
                </a:solidFill>
              </a:rPr>
              <a:t>Gert</a:t>
            </a:r>
            <a:r>
              <a:rPr lang="en-US" dirty="0" smtClean="0">
                <a:solidFill>
                  <a:srgbClr val="000000"/>
                </a:solidFill>
              </a:rPr>
              <a:t> von Bally, Germany  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Treasurer: </a:t>
            </a:r>
            <a:r>
              <a:rPr lang="en-US" dirty="0" smtClean="0">
                <a:solidFill>
                  <a:srgbClr val="000000"/>
                </a:solidFill>
              </a:rPr>
              <a:t>James 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A. Harrington, USA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dirty="0" smtClean="0"/>
              <a:t>ICO Membership</a:t>
            </a:r>
            <a:endParaRPr lang="en-US" dirty="0"/>
          </a:p>
        </p:txBody>
      </p:sp>
      <p:pic>
        <p:nvPicPr>
          <p:cNvPr id="4" name="Picture 2" descr="Territories of ICO - August 20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6" r="9926"/>
          <a:stretch>
            <a:fillRect/>
          </a:stretch>
        </p:blipFill>
        <p:spPr bwMode="auto">
          <a:xfrm>
            <a:off x="533400" y="1962609"/>
            <a:ext cx="4267200" cy="2304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3716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53 Territorial Committee Members </a:t>
            </a:r>
          </a:p>
        </p:txBody>
      </p:sp>
      <p:pic>
        <p:nvPicPr>
          <p:cNvPr id="6" name="Picture 6" descr="http://e-ico.org/sites/default/files/images/e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2028509" cy="485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e-ico.org/sites/default/files/images/PhotonicsSociety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1719784" cy="498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e-ico.org/sites/default/files/images/owls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95600"/>
            <a:ext cx="1458447" cy="460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://e-ico.org/sites/default/files/images/2015-02-16%20RIAO%20Logo%20P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1347680" cy="461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http://e-ico.org/sites/default/files/images/SPIE-logoNew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0"/>
            <a:ext cx="1066231" cy="380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e-ico.org/sites/default/files/images/lam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854075" cy="4708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e-ico.org/sites/default/files/images/OSA10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581400"/>
            <a:ext cx="854075" cy="516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953000" y="1371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7 International Society Members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3899356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chemeClr val="bg1"/>
                </a:solidFill>
              </a:rPr>
              <a:t>As of October 2016</a:t>
            </a:r>
          </a:p>
        </p:txBody>
      </p:sp>
      <p:sp>
        <p:nvSpPr>
          <p:cNvPr id="17" name="22 CuadroTexto"/>
          <p:cNvSpPr txBox="1"/>
          <p:nvPr/>
        </p:nvSpPr>
        <p:spPr>
          <a:xfrm>
            <a:off x="762000" y="4464784"/>
            <a:ext cx="495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ICO Philosophy</a:t>
            </a:r>
            <a:endParaRPr lang="en-US" sz="1600" b="1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Links with Academy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Links with Industry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Enhance the creation of activities and ideas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C</a:t>
            </a:r>
            <a:r>
              <a:rPr lang="en-US" sz="1400" dirty="0" smtClean="0"/>
              <a:t>reating a real world network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Local researchers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Engineering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4572000"/>
            <a:ext cx="3810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1600" b="1" dirty="0" smtClean="0"/>
              <a:t>Providing </a:t>
            </a:r>
            <a:r>
              <a:rPr lang="en-US" sz="1600" b="1" dirty="0"/>
              <a:t>Visibility </a:t>
            </a:r>
            <a:r>
              <a:rPr lang="en-US" sz="1600" b="1" dirty="0" smtClean="0"/>
              <a:t>for Optics &amp; Photonics</a:t>
            </a:r>
            <a:endParaRPr lang="en-US" sz="1600" b="1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Social, </a:t>
            </a:r>
            <a:r>
              <a:rPr lang="en-US" sz="1400" dirty="0" smtClean="0"/>
              <a:t>economic, political, </a:t>
            </a:r>
            <a:r>
              <a:rPr lang="en-US" sz="1400" dirty="0"/>
              <a:t>scientific  and education world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044"/>
            <a:ext cx="9144000" cy="1336956"/>
          </a:xfrm>
        </p:spPr>
        <p:txBody>
          <a:bodyPr/>
          <a:lstStyle/>
          <a:p>
            <a:r>
              <a:rPr lang="en-US" dirty="0" smtClean="0"/>
              <a:t>New Frontier of Optics &amp; Photonics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648200" cy="2590800"/>
          </a:xfrm>
        </p:spPr>
        <p:txBody>
          <a:bodyPr>
            <a:noAutofit/>
          </a:bodyPr>
          <a:lstStyle/>
          <a:p>
            <a:pPr marL="0" indent="0" eaLnBrk="0" hangingPunct="0">
              <a:lnSpc>
                <a:spcPct val="130000"/>
              </a:lnSpc>
              <a:spcBef>
                <a:spcPts val="2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OVERVIEW</a:t>
            </a:r>
          </a:p>
          <a:p>
            <a:pPr marL="0" indent="0" eaLnBrk="0" hangingPunct="0">
              <a:lnSpc>
                <a:spcPct val="130000"/>
              </a:lnSpc>
              <a:spcBef>
                <a:spcPts val="2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Since </a:t>
            </a:r>
            <a:r>
              <a:rPr lang="en-US" sz="1800" dirty="0">
                <a:solidFill>
                  <a:schemeClr val="tx1"/>
                </a:solidFill>
              </a:rPr>
              <a:t>the discovery of the laser, optical sciences have expanded to incorporate 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8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4 CuadroTexto"/>
          <p:cNvSpPr txBox="1">
            <a:spLocks/>
          </p:cNvSpPr>
          <p:nvPr/>
        </p:nvSpPr>
        <p:spPr>
          <a:xfrm>
            <a:off x="609600" y="2819400"/>
            <a:ext cx="3886200" cy="339580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Frontiers in optics &amp; photonics</a:t>
            </a:r>
          </a:p>
          <a:p>
            <a:pPr lvl="1">
              <a:spcBef>
                <a:spcPts val="200"/>
              </a:spcBef>
            </a:pPr>
            <a:r>
              <a:rPr lang="en-US" sz="1800" dirty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iomedicine</a:t>
            </a:r>
          </a:p>
          <a:p>
            <a:pPr lvl="1">
              <a:spcBef>
                <a:spcPts val="200"/>
              </a:spcBef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dirty="0" smtClean="0">
                <a:solidFill>
                  <a:schemeClr val="tx1"/>
                </a:solidFill>
              </a:rPr>
              <a:t>nergy</a:t>
            </a:r>
          </a:p>
          <a:p>
            <a:pPr lvl="1">
              <a:spcBef>
                <a:spcPts val="200"/>
              </a:spcBef>
            </a:pP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limate</a:t>
            </a:r>
          </a:p>
          <a:p>
            <a:pPr lvl="1">
              <a:spcBef>
                <a:spcPts val="200"/>
              </a:spcBef>
            </a:pPr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elecommunications</a:t>
            </a:r>
          </a:p>
          <a:p>
            <a:pPr lvl="1">
              <a:spcBef>
                <a:spcPts val="200"/>
              </a:spcBef>
            </a:pP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ultural heritage</a:t>
            </a:r>
          </a:p>
          <a:p>
            <a:pPr lvl="1">
              <a:spcBef>
                <a:spcPts val="200"/>
              </a:spcBef>
            </a:pP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pace optics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Computing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Material Processing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Renewable Energy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Health</a:t>
            </a:r>
          </a:p>
        </p:txBody>
      </p:sp>
      <p:pic>
        <p:nvPicPr>
          <p:cNvPr id="10" name="Placehold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20574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96200" y="4876800"/>
            <a:ext cx="747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SPIE data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334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Example: Data based on primary disciplines within the ICO Society Member,  SPIE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44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296400" cy="1336956"/>
          </a:xfrm>
        </p:spPr>
        <p:txBody>
          <a:bodyPr/>
          <a:lstStyle/>
          <a:p>
            <a:r>
              <a:rPr lang="en-US" sz="3600" dirty="0" smtClean="0"/>
              <a:t>Future Importance of Optics &amp; Photonics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00200"/>
            <a:ext cx="3733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The International year of Light 2015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Provided </a:t>
            </a:r>
            <a:r>
              <a:rPr lang="en-US" dirty="0">
                <a:solidFill>
                  <a:schemeClr val="tx1"/>
                </a:solidFill>
              </a:rPr>
              <a:t>evidence to scientists, engineers and the general public of the importance and emergence of the field of optics and </a:t>
            </a:r>
            <a:r>
              <a:rPr lang="en-US" dirty="0" smtClean="0">
                <a:solidFill>
                  <a:schemeClr val="tx1"/>
                </a:solidFill>
              </a:rPr>
              <a:t>photonics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US National Photonics Initiative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US National Academy of Sciences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Published the report, ‘</a:t>
            </a:r>
            <a:r>
              <a:rPr lang="en-US" sz="2100" b="1" dirty="0" smtClean="0">
                <a:solidFill>
                  <a:schemeClr val="tx1"/>
                </a:solidFill>
              </a:rPr>
              <a:t>Optics and Photonics</a:t>
            </a:r>
            <a:r>
              <a:rPr lang="en-US" sz="2100" b="1" dirty="0">
                <a:solidFill>
                  <a:schemeClr val="tx1"/>
                </a:solidFill>
              </a:rPr>
              <a:t>,</a:t>
            </a:r>
            <a:r>
              <a:rPr lang="en-US" sz="2100" b="1" dirty="0" smtClean="0">
                <a:solidFill>
                  <a:schemeClr val="tx1"/>
                </a:solidFill>
              </a:rPr>
              <a:t> Essential Technologies for Our Nation’  </a:t>
            </a:r>
            <a:r>
              <a:rPr lang="en-US" sz="2100" dirty="0" smtClean="0">
                <a:solidFill>
                  <a:schemeClr val="tx1"/>
                </a:solidFill>
              </a:rPr>
              <a:t>with </a:t>
            </a:r>
            <a:r>
              <a:rPr lang="en-US" sz="2100" dirty="0">
                <a:solidFill>
                  <a:schemeClr val="tx1"/>
                </a:solidFill>
              </a:rPr>
              <a:t>essential information on the current state of optical science and engineering </a:t>
            </a:r>
            <a:r>
              <a:rPr lang="en-US" dirty="0" smtClean="0">
                <a:solidFill>
                  <a:schemeClr val="tx1"/>
                </a:solidFill>
              </a:rPr>
              <a:t>in the US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Photonics21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European Technology Platform </a:t>
            </a:r>
            <a:r>
              <a:rPr lang="en-US" sz="2100" dirty="0">
                <a:solidFill>
                  <a:schemeClr val="tx1"/>
                </a:solidFill>
              </a:rPr>
              <a:t>Photonics21 represents the  photonics community of industry and research organizations. 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Its  members develop a common photonics s</a:t>
            </a:r>
            <a:r>
              <a:rPr lang="en-US" dirty="0">
                <a:solidFill>
                  <a:schemeClr val="tx1"/>
                </a:solidFill>
              </a:rPr>
              <a:t>trategy for future research and innovation in </a:t>
            </a:r>
            <a:r>
              <a:rPr lang="en-US" dirty="0" smtClean="0">
                <a:solidFill>
                  <a:schemeClr val="tx1"/>
                </a:solidFill>
              </a:rPr>
              <a:t>Europe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13" descr="C:\Users\mlcalvo\Desktop\ICO ICSU Lead Committee 2017\IY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36712"/>
            <a:ext cx="3200401" cy="1944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ptics and Photonics: Essential Technologies for Our N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0"/>
            <a:ext cx="1790760" cy="25587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http://www.photonics21.org/img/photonics_header_2015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56"/>
          <a:stretch/>
        </p:blipFill>
        <p:spPr bwMode="auto">
          <a:xfrm>
            <a:off x="5105400" y="4572000"/>
            <a:ext cx="3810000" cy="13703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40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275" y="415644"/>
            <a:ext cx="8042276" cy="1336956"/>
          </a:xfrm>
        </p:spPr>
        <p:txBody>
          <a:bodyPr/>
          <a:lstStyle/>
          <a:p>
            <a:r>
              <a:rPr kumimoji="1" lang="en-US" altLang="ja-JP" dirty="0" smtClean="0"/>
              <a:t>Evolution toward an ICSU Union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>
                <a:solidFill>
                  <a:srgbClr val="000000"/>
                </a:solidFill>
              </a:rPr>
              <a:t>Tentative name</a:t>
            </a:r>
          </a:p>
          <a:p>
            <a:pPr lvl="1"/>
            <a:r>
              <a:rPr kumimoji="1" lang="en-US" altLang="ja-JP" sz="2800" dirty="0" smtClean="0">
                <a:solidFill>
                  <a:srgbClr val="000000"/>
                </a:solidFill>
              </a:rPr>
              <a:t>International Union for Optics and Photonics (IUOP)</a:t>
            </a:r>
            <a:endParaRPr kumimoji="1" lang="en-US" altLang="ja-JP" sz="2800" dirty="0">
              <a:solidFill>
                <a:srgbClr val="000000"/>
              </a:solidFill>
            </a:endParaRPr>
          </a:p>
          <a:p>
            <a:r>
              <a:rPr lang="en-US" altLang="ja-JP" sz="2800" dirty="0" smtClean="0">
                <a:solidFill>
                  <a:srgbClr val="000000"/>
                </a:solidFill>
              </a:rPr>
              <a:t>Members</a:t>
            </a:r>
          </a:p>
          <a:p>
            <a:pPr lvl="1"/>
            <a:r>
              <a:rPr lang="en-US" altLang="ja-JP" sz="2800" dirty="0" smtClean="0">
                <a:solidFill>
                  <a:srgbClr val="000000"/>
                </a:solidFill>
              </a:rPr>
              <a:t>National Members</a:t>
            </a:r>
          </a:p>
          <a:p>
            <a:pPr lvl="1"/>
            <a:r>
              <a:rPr lang="en-US" altLang="ja-JP" sz="2800" dirty="0" smtClean="0">
                <a:solidFill>
                  <a:srgbClr val="000000"/>
                </a:solidFill>
              </a:rPr>
              <a:t>International Society </a:t>
            </a:r>
            <a:r>
              <a:rPr lang="en-US" altLang="ja-JP" sz="2800" dirty="0">
                <a:solidFill>
                  <a:srgbClr val="000000"/>
                </a:solidFill>
              </a:rPr>
              <a:t>M</a:t>
            </a:r>
            <a:r>
              <a:rPr lang="en-US" altLang="ja-JP" sz="2800" dirty="0" smtClean="0">
                <a:solidFill>
                  <a:srgbClr val="000000"/>
                </a:solidFill>
              </a:rPr>
              <a:t>embers 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lvl="1"/>
            <a:r>
              <a:rPr lang="en-US" altLang="ja-JP" sz="2800" dirty="0" smtClean="0">
                <a:solidFill>
                  <a:srgbClr val="000000"/>
                </a:solidFill>
              </a:rPr>
              <a:t>Associate Members</a:t>
            </a:r>
          </a:p>
          <a:p>
            <a:endParaRPr lang="ja-JP" altLang="ja-JP" sz="2800" dirty="0"/>
          </a:p>
          <a:p>
            <a:pPr lvl="1"/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4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Objective of IUOP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2743200"/>
            <a:ext cx="7467600" cy="3200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To contribute to </a:t>
            </a:r>
            <a:r>
              <a:rPr kumimoji="1" lang="en-US" altLang="ja-JP" sz="2800" dirty="0">
                <a:solidFill>
                  <a:srgbClr val="000000"/>
                </a:solidFill>
              </a:rPr>
              <a:t>the progress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of </a:t>
            </a:r>
            <a:r>
              <a:rPr kumimoji="1" lang="en-US" altLang="ja-JP" sz="2800" dirty="0">
                <a:solidFill>
                  <a:srgbClr val="000000"/>
                </a:solidFill>
              </a:rPr>
              <a:t>the science of Optics and Photonics and their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applications on an international basis</a:t>
            </a:r>
          </a:p>
          <a:p>
            <a:pPr>
              <a:lnSpc>
                <a:spcPct val="130000"/>
              </a:lnSpc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To emphasize </a:t>
            </a:r>
            <a:r>
              <a:rPr kumimoji="1" lang="en-US" altLang="ja-JP" sz="2800" dirty="0">
                <a:solidFill>
                  <a:srgbClr val="000000"/>
                </a:solidFill>
              </a:rPr>
              <a:t>the unity of the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cross-disciplinary </a:t>
            </a:r>
            <a:r>
              <a:rPr kumimoji="1" lang="en-US" altLang="ja-JP" sz="2800" dirty="0">
                <a:solidFill>
                  <a:srgbClr val="000000"/>
                </a:solidFill>
              </a:rPr>
              <a:t>field of Optics and Photonics ranging from exploratory science to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engineering</a:t>
            </a:r>
            <a:endParaRPr kumimoji="1" lang="en-US" altLang="ja-JP" sz="28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To promote </a:t>
            </a:r>
            <a:r>
              <a:rPr kumimoji="1" lang="en-US" altLang="ja-JP" sz="2800" dirty="0">
                <a:solidFill>
                  <a:srgbClr val="000000"/>
                </a:solidFill>
              </a:rPr>
              <a:t>international co-operation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and facilitate </a:t>
            </a:r>
            <a:r>
              <a:rPr kumimoji="1" lang="en-US" altLang="ja-JP" sz="2800" dirty="0">
                <a:solidFill>
                  <a:srgbClr val="000000"/>
                </a:solidFill>
              </a:rPr>
              <a:t>the rapid exchange of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information</a:t>
            </a:r>
          </a:p>
          <a:p>
            <a:endParaRPr kumimoji="1" lang="en-US" altLang="ja-JP" sz="2800" dirty="0" smtClean="0"/>
          </a:p>
          <a:p>
            <a:pPr lvl="1"/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1578114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ICO joining ICSU as a Union is an opportunity to contribute </a:t>
            </a:r>
            <a:r>
              <a:rPr lang="en-US" sz="2000" dirty="0" smtClean="0"/>
              <a:t>toward </a:t>
            </a:r>
            <a:r>
              <a:rPr lang="en-US" sz="2000" dirty="0"/>
              <a:t>the solutions of global challenges in a </a:t>
            </a:r>
            <a:r>
              <a:rPr lang="en-US" sz="2000" dirty="0" smtClean="0"/>
              <a:t>cross-</a:t>
            </a:r>
            <a:r>
              <a:rPr lang="en-US" sz="2000" dirty="0"/>
              <a:t>disciplinary </a:t>
            </a:r>
            <a:r>
              <a:rPr lang="en-US" sz="2000" dirty="0" smtClean="0"/>
              <a:t>way</a:t>
            </a:r>
            <a:endParaRPr lang="en-US" sz="2000" dirty="0"/>
          </a:p>
        </p:txBody>
      </p:sp>
      <p:sp>
        <p:nvSpPr>
          <p:cNvPr id="5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49" y="107576"/>
            <a:ext cx="8591551" cy="1336956"/>
          </a:xfrm>
        </p:spPr>
        <p:txBody>
          <a:bodyPr/>
          <a:lstStyle/>
          <a:p>
            <a:r>
              <a:rPr kumimoji="1" lang="en-US" altLang="ja-JP" dirty="0" smtClean="0"/>
              <a:t>Current Relationship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en-US" altLang="ja-JP" dirty="0" smtClean="0"/>
              <a:t>IUPAP &amp; ICO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ICO is an </a:t>
            </a:r>
            <a:r>
              <a:rPr kumimoji="1" lang="en-US" altLang="ja-JP" sz="2800" dirty="0">
                <a:solidFill>
                  <a:srgbClr val="000000"/>
                </a:solidFill>
              </a:rPr>
              <a:t>A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ffiliated </a:t>
            </a:r>
            <a:r>
              <a:rPr kumimoji="1" lang="en-US" altLang="ja-JP" sz="2800" dirty="0">
                <a:solidFill>
                  <a:srgbClr val="000000"/>
                </a:solidFill>
              </a:rPr>
              <a:t>C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ommission of IUPAP</a:t>
            </a:r>
          </a:p>
          <a:p>
            <a:pPr lvl="1">
              <a:lnSpc>
                <a:spcPct val="120000"/>
              </a:lnSpc>
            </a:pPr>
            <a:r>
              <a:rPr kumimoji="1" lang="en-US" altLang="ja-JP" dirty="0" smtClean="0">
                <a:solidFill>
                  <a:srgbClr val="000000"/>
                </a:solidFill>
              </a:rPr>
              <a:t>Affiliated Commission is defined as a group </a:t>
            </a:r>
            <a:r>
              <a:rPr lang="en-US" altLang="ja-JP" dirty="0" smtClean="0">
                <a:solidFill>
                  <a:srgbClr val="000000"/>
                </a:solidFill>
              </a:rPr>
              <a:t>of </a:t>
            </a:r>
            <a:r>
              <a:rPr lang="en-US" altLang="ja-JP" dirty="0">
                <a:solidFill>
                  <a:srgbClr val="000000"/>
                </a:solidFill>
              </a:rPr>
              <a:t>scientists outside of the </a:t>
            </a:r>
            <a:r>
              <a:rPr lang="en-US" altLang="ja-JP" dirty="0" smtClean="0">
                <a:solidFill>
                  <a:srgbClr val="000000"/>
                </a:solidFill>
              </a:rPr>
              <a:t>Union, recognized by General Assembly (IUPAP Statutes) 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ICO sends associate members to two IUPAP Commissions (C15 and C17)</a:t>
            </a:r>
          </a:p>
          <a:p>
            <a:pPr>
              <a:lnSpc>
                <a:spcPct val="120000"/>
              </a:lnSpc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IUPAP sends a contact as the </a:t>
            </a:r>
            <a:r>
              <a:rPr lang="en-US" altLang="ja-JP" sz="2800" dirty="0">
                <a:solidFill>
                  <a:srgbClr val="000000"/>
                </a:solidFill>
              </a:rPr>
              <a:t>IUPAP Executive Council Delegate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in ICO Bureau</a:t>
            </a:r>
          </a:p>
          <a:p>
            <a:pPr lvl="2">
              <a:lnSpc>
                <a:spcPct val="120000"/>
              </a:lnSpc>
            </a:pPr>
            <a:r>
              <a:rPr kumimoji="1" lang="en-US" altLang="ja-JP" sz="2400" dirty="0">
                <a:solidFill>
                  <a:srgbClr val="000000"/>
                </a:solidFill>
              </a:rPr>
              <a:t>Prof. Carmen Cisneros </a:t>
            </a:r>
            <a:r>
              <a:rPr kumimoji="1" lang="en-US" altLang="ja-JP" sz="2400" dirty="0" err="1" smtClean="0">
                <a:solidFill>
                  <a:srgbClr val="000000"/>
                </a:solidFill>
              </a:rPr>
              <a:t>Gudiño</a:t>
            </a:r>
            <a:endParaRPr kumimoji="1" lang="en-US" altLang="ja-JP" sz="2400" dirty="0" smtClean="0">
              <a:solidFill>
                <a:srgbClr val="000000"/>
              </a:solidFill>
            </a:endParaRPr>
          </a:p>
          <a:p>
            <a:pPr marL="685800" lvl="2" indent="0">
              <a:lnSpc>
                <a:spcPct val="120000"/>
              </a:lnSpc>
              <a:buNone/>
            </a:pPr>
            <a:r>
              <a:rPr kumimoji="1" lang="en-US" altLang="ja-JP" sz="2400" dirty="0">
                <a:solidFill>
                  <a:srgbClr val="000000"/>
                </a:solidFill>
              </a:rPr>
              <a:t> </a:t>
            </a:r>
            <a:r>
              <a:rPr kumimoji="1" lang="en-US" altLang="ja-JP" sz="2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400" dirty="0">
                <a:solidFill>
                  <a:srgbClr val="00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000000"/>
                </a:solidFill>
              </a:rPr>
              <a:t>Instituto</a:t>
            </a:r>
            <a:r>
              <a:rPr kumimoji="1" lang="en-US" altLang="ja-JP" sz="2400" dirty="0">
                <a:solidFill>
                  <a:srgbClr val="000000"/>
                </a:solidFill>
              </a:rPr>
              <a:t> de </a:t>
            </a:r>
            <a:r>
              <a:rPr kumimoji="1" lang="en-US" altLang="ja-JP" sz="2400" dirty="0" err="1">
                <a:solidFill>
                  <a:srgbClr val="000000"/>
                </a:solidFill>
              </a:rPr>
              <a:t>Ciencias</a:t>
            </a:r>
            <a:r>
              <a:rPr kumimoji="1" lang="en-US" altLang="ja-JP" sz="2400" dirty="0">
                <a:solidFill>
                  <a:srgbClr val="000000"/>
                </a:solidFill>
              </a:rPr>
              <a:t> </a:t>
            </a:r>
            <a:r>
              <a:rPr kumimoji="1" lang="en-US" altLang="ja-JP" sz="2400" dirty="0" err="1" smtClean="0">
                <a:solidFill>
                  <a:srgbClr val="000000"/>
                </a:solidFill>
              </a:rPr>
              <a:t>Fisicas</a:t>
            </a:r>
            <a:r>
              <a:rPr kumimoji="1" lang="en-US" altLang="ja-JP" sz="2400" dirty="0" smtClean="0">
                <a:solidFill>
                  <a:srgbClr val="000000"/>
                </a:solidFill>
              </a:rPr>
              <a:t>, Mexico)</a:t>
            </a:r>
            <a:endParaRPr kumimoji="1" lang="en-US" altLang="ja-JP" sz="2400" dirty="0">
              <a:solidFill>
                <a:srgbClr val="000000"/>
              </a:solidFill>
            </a:endParaRPr>
          </a:p>
          <a:p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pPr marL="349250" lvl="1" indent="0">
              <a:buNone/>
            </a:pPr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endParaRPr kumimoji="1" lang="en-US" altLang="ja-JP" dirty="0"/>
          </a:p>
          <a:p>
            <a:pPr marL="349250" lvl="1" indent="0">
              <a:buNone/>
            </a:pPr>
            <a:endParaRPr kumimoji="1" lang="ja-JP" altLang="en-US" dirty="0"/>
          </a:p>
        </p:txBody>
      </p:sp>
      <p:sp>
        <p:nvSpPr>
          <p:cNvPr id="4" name="6 CuadroTexto"/>
          <p:cNvSpPr txBox="1"/>
          <p:nvPr/>
        </p:nvSpPr>
        <p:spPr>
          <a:xfrm>
            <a:off x="7289800" y="6260068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www.e-ico.org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65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8646</TotalTime>
  <Words>639</Words>
  <Application>Microsoft Office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News Gothic MT</vt:lpstr>
      <vt:lpstr>Arial</vt:lpstr>
      <vt:lpstr>Calibri</vt:lpstr>
      <vt:lpstr>Wingdings 2</vt:lpstr>
      <vt:lpstr>Breeze</vt:lpstr>
      <vt:lpstr>PowerPoint Presentation</vt:lpstr>
      <vt:lpstr>History</vt:lpstr>
      <vt:lpstr>ICO Leadership</vt:lpstr>
      <vt:lpstr>ICO Membership</vt:lpstr>
      <vt:lpstr>New Frontier of Optics &amp; Photonics</vt:lpstr>
      <vt:lpstr>Future Importance of Optics &amp; Photonics</vt:lpstr>
      <vt:lpstr>Evolution toward an ICSU Union</vt:lpstr>
      <vt:lpstr>Objective of IUOP</vt:lpstr>
      <vt:lpstr>Current Relationship IUPAP &amp; ICO</vt:lpstr>
      <vt:lpstr>Proposed Relationship IUPAP &amp; IUOP (ICO)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mlcalvo</dc:creator>
  <cp:lastModifiedBy>Maitri Bobba</cp:lastModifiedBy>
  <cp:revision>335</cp:revision>
  <cp:lastPrinted>2016-10-19T20:23:56Z</cp:lastPrinted>
  <dcterms:created xsi:type="dcterms:W3CDTF">2016-10-05T12:14:05Z</dcterms:created>
  <dcterms:modified xsi:type="dcterms:W3CDTF">2017-02-08T06:03:59Z</dcterms:modified>
  <cp:contentStatus/>
</cp:coreProperties>
</file>