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5" r:id="rId4"/>
    <p:sldId id="258" r:id="rId5"/>
    <p:sldId id="259" r:id="rId6"/>
    <p:sldId id="262" r:id="rId7"/>
    <p:sldId id="260" r:id="rId8"/>
    <p:sldId id="263" r:id="rId9"/>
    <p:sldId id="264"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p:restoredTop sz="94638"/>
  </p:normalViewPr>
  <p:slideViewPr>
    <p:cSldViewPr snapToGrid="0" snapToObjects="1">
      <p:cViewPr varScale="1">
        <p:scale>
          <a:sx n="121" d="100"/>
          <a:sy n="121" d="100"/>
        </p:scale>
        <p:origin x="184" y="15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008285-D7BC-7E44-9BB6-B407EA3C3543}" type="datetimeFigureOut">
              <a:rPr lang="en-US" smtClean="0"/>
              <a:t>10/2/23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649CA96-745A-244B-8065-A2AF1DABA358}" type="slidenum">
              <a:rPr lang="en-US" smtClean="0"/>
              <a:t>‹#›</a:t>
            </a:fld>
            <a:endParaRPr lang="en-US"/>
          </a:p>
        </p:txBody>
      </p:sp>
    </p:spTree>
    <p:extLst>
      <p:ext uri="{BB962C8B-B14F-4D97-AF65-F5344CB8AC3E}">
        <p14:creationId xmlns:p14="http://schemas.microsoft.com/office/powerpoint/2010/main" val="2384216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008285-D7BC-7E44-9BB6-B407EA3C3543}" type="datetimeFigureOut">
              <a:rPr lang="en-US" smtClean="0"/>
              <a:t>10/2/23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49CA96-745A-244B-8065-A2AF1DABA358}" type="slidenum">
              <a:rPr lang="en-US" smtClean="0"/>
              <a:t>‹#›</a:t>
            </a:fld>
            <a:endParaRPr lang="en-US"/>
          </a:p>
        </p:txBody>
      </p:sp>
    </p:spTree>
    <p:extLst>
      <p:ext uri="{BB962C8B-B14F-4D97-AF65-F5344CB8AC3E}">
        <p14:creationId xmlns:p14="http://schemas.microsoft.com/office/powerpoint/2010/main" val="3510366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008285-D7BC-7E44-9BB6-B407EA3C3543}" type="datetimeFigureOut">
              <a:rPr lang="en-US" smtClean="0"/>
              <a:t>10/2/23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49CA96-745A-244B-8065-A2AF1DABA35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12628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7008285-D7BC-7E44-9BB6-B407EA3C3543}" type="datetimeFigureOut">
              <a:rPr lang="en-US" smtClean="0"/>
              <a:t>10/2/23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49CA96-745A-244B-8065-A2AF1DABA358}" type="slidenum">
              <a:rPr lang="en-US" smtClean="0"/>
              <a:t>‹#›</a:t>
            </a:fld>
            <a:endParaRPr lang="en-US"/>
          </a:p>
        </p:txBody>
      </p:sp>
    </p:spTree>
    <p:extLst>
      <p:ext uri="{BB962C8B-B14F-4D97-AF65-F5344CB8AC3E}">
        <p14:creationId xmlns:p14="http://schemas.microsoft.com/office/powerpoint/2010/main" val="3860925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7008285-D7BC-7E44-9BB6-B407EA3C3543}" type="datetimeFigureOut">
              <a:rPr lang="en-US" smtClean="0"/>
              <a:t>10/2/23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49CA96-745A-244B-8065-A2AF1DABA35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1606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7008285-D7BC-7E44-9BB6-B407EA3C3543}" type="datetimeFigureOut">
              <a:rPr lang="en-US" smtClean="0"/>
              <a:t>10/2/23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49CA96-745A-244B-8065-A2AF1DABA358}" type="slidenum">
              <a:rPr lang="en-US" smtClean="0"/>
              <a:t>‹#›</a:t>
            </a:fld>
            <a:endParaRPr lang="en-US"/>
          </a:p>
        </p:txBody>
      </p:sp>
    </p:spTree>
    <p:extLst>
      <p:ext uri="{BB962C8B-B14F-4D97-AF65-F5344CB8AC3E}">
        <p14:creationId xmlns:p14="http://schemas.microsoft.com/office/powerpoint/2010/main" val="810222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08285-D7BC-7E44-9BB6-B407EA3C3543}" type="datetimeFigureOut">
              <a:rPr lang="en-US" smtClean="0"/>
              <a:t>10/2/23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49CA96-745A-244B-8065-A2AF1DABA358}" type="slidenum">
              <a:rPr lang="en-US" smtClean="0"/>
              <a:t>‹#›</a:t>
            </a:fld>
            <a:endParaRPr lang="en-US"/>
          </a:p>
        </p:txBody>
      </p:sp>
    </p:spTree>
    <p:extLst>
      <p:ext uri="{BB962C8B-B14F-4D97-AF65-F5344CB8AC3E}">
        <p14:creationId xmlns:p14="http://schemas.microsoft.com/office/powerpoint/2010/main" val="1364421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08285-D7BC-7E44-9BB6-B407EA3C3543}" type="datetimeFigureOut">
              <a:rPr lang="en-US" smtClean="0"/>
              <a:t>10/2/23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49CA96-745A-244B-8065-A2AF1DABA358}" type="slidenum">
              <a:rPr lang="en-US" smtClean="0"/>
              <a:t>‹#›</a:t>
            </a:fld>
            <a:endParaRPr lang="en-US"/>
          </a:p>
        </p:txBody>
      </p:sp>
    </p:spTree>
    <p:extLst>
      <p:ext uri="{BB962C8B-B14F-4D97-AF65-F5344CB8AC3E}">
        <p14:creationId xmlns:p14="http://schemas.microsoft.com/office/powerpoint/2010/main" val="415768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08285-D7BC-7E44-9BB6-B407EA3C3543}" type="datetimeFigureOut">
              <a:rPr lang="en-US" smtClean="0"/>
              <a:t>10/2/23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49CA96-745A-244B-8065-A2AF1DABA358}" type="slidenum">
              <a:rPr lang="en-US" smtClean="0"/>
              <a:t>‹#›</a:t>
            </a:fld>
            <a:endParaRPr lang="en-US"/>
          </a:p>
        </p:txBody>
      </p:sp>
    </p:spTree>
    <p:extLst>
      <p:ext uri="{BB962C8B-B14F-4D97-AF65-F5344CB8AC3E}">
        <p14:creationId xmlns:p14="http://schemas.microsoft.com/office/powerpoint/2010/main" val="3284766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008285-D7BC-7E44-9BB6-B407EA3C3543}" type="datetimeFigureOut">
              <a:rPr lang="en-US" smtClean="0"/>
              <a:t>10/2/23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49CA96-745A-244B-8065-A2AF1DABA358}" type="slidenum">
              <a:rPr lang="en-US" smtClean="0"/>
              <a:t>‹#›</a:t>
            </a:fld>
            <a:endParaRPr lang="en-US"/>
          </a:p>
        </p:txBody>
      </p:sp>
    </p:spTree>
    <p:extLst>
      <p:ext uri="{BB962C8B-B14F-4D97-AF65-F5344CB8AC3E}">
        <p14:creationId xmlns:p14="http://schemas.microsoft.com/office/powerpoint/2010/main" val="3566810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008285-D7BC-7E44-9BB6-B407EA3C3543}" type="datetimeFigureOut">
              <a:rPr lang="en-US" smtClean="0"/>
              <a:t>10/2/23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649CA96-745A-244B-8065-A2AF1DABA358}" type="slidenum">
              <a:rPr lang="en-US" smtClean="0"/>
              <a:t>‹#›</a:t>
            </a:fld>
            <a:endParaRPr lang="en-US"/>
          </a:p>
        </p:txBody>
      </p:sp>
    </p:spTree>
    <p:extLst>
      <p:ext uri="{BB962C8B-B14F-4D97-AF65-F5344CB8AC3E}">
        <p14:creationId xmlns:p14="http://schemas.microsoft.com/office/powerpoint/2010/main" val="999994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008285-D7BC-7E44-9BB6-B407EA3C3543}" type="datetimeFigureOut">
              <a:rPr lang="en-US" smtClean="0"/>
              <a:t>10/2/23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649CA96-745A-244B-8065-A2AF1DABA358}" type="slidenum">
              <a:rPr lang="en-US" smtClean="0"/>
              <a:t>‹#›</a:t>
            </a:fld>
            <a:endParaRPr lang="en-US"/>
          </a:p>
        </p:txBody>
      </p:sp>
    </p:spTree>
    <p:extLst>
      <p:ext uri="{BB962C8B-B14F-4D97-AF65-F5344CB8AC3E}">
        <p14:creationId xmlns:p14="http://schemas.microsoft.com/office/powerpoint/2010/main" val="1129816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008285-D7BC-7E44-9BB6-B407EA3C3543}" type="datetimeFigureOut">
              <a:rPr lang="en-US" smtClean="0"/>
              <a:t>10/2/23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649CA96-745A-244B-8065-A2AF1DABA358}" type="slidenum">
              <a:rPr lang="en-US" smtClean="0"/>
              <a:t>‹#›</a:t>
            </a:fld>
            <a:endParaRPr lang="en-US"/>
          </a:p>
        </p:txBody>
      </p:sp>
    </p:spTree>
    <p:extLst>
      <p:ext uri="{BB962C8B-B14F-4D97-AF65-F5344CB8AC3E}">
        <p14:creationId xmlns:p14="http://schemas.microsoft.com/office/powerpoint/2010/main" val="156153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08285-D7BC-7E44-9BB6-B407EA3C3543}" type="datetimeFigureOut">
              <a:rPr lang="en-US" smtClean="0"/>
              <a:t>10/2/23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649CA96-745A-244B-8065-A2AF1DABA358}" type="slidenum">
              <a:rPr lang="en-US" smtClean="0"/>
              <a:t>‹#›</a:t>
            </a:fld>
            <a:endParaRPr lang="en-US"/>
          </a:p>
        </p:txBody>
      </p:sp>
    </p:spTree>
    <p:extLst>
      <p:ext uri="{BB962C8B-B14F-4D97-AF65-F5344CB8AC3E}">
        <p14:creationId xmlns:p14="http://schemas.microsoft.com/office/powerpoint/2010/main" val="3643458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7008285-D7BC-7E44-9BB6-B407EA3C3543}" type="datetimeFigureOut">
              <a:rPr lang="en-US" smtClean="0"/>
              <a:t>10/2/23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649CA96-745A-244B-8065-A2AF1DABA358}" type="slidenum">
              <a:rPr lang="en-US" smtClean="0"/>
              <a:t>‹#›</a:t>
            </a:fld>
            <a:endParaRPr lang="en-US"/>
          </a:p>
        </p:txBody>
      </p:sp>
    </p:spTree>
    <p:extLst>
      <p:ext uri="{BB962C8B-B14F-4D97-AF65-F5344CB8AC3E}">
        <p14:creationId xmlns:p14="http://schemas.microsoft.com/office/powerpoint/2010/main" val="2459667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7008285-D7BC-7E44-9BB6-B407EA3C3543}" type="datetimeFigureOut">
              <a:rPr lang="en-US" smtClean="0"/>
              <a:t>10/2/23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49CA96-745A-244B-8065-A2AF1DABA358}" type="slidenum">
              <a:rPr lang="en-US" smtClean="0"/>
              <a:t>‹#›</a:t>
            </a:fld>
            <a:endParaRPr lang="en-US"/>
          </a:p>
        </p:txBody>
      </p:sp>
    </p:spTree>
    <p:extLst>
      <p:ext uri="{BB962C8B-B14F-4D97-AF65-F5344CB8AC3E}">
        <p14:creationId xmlns:p14="http://schemas.microsoft.com/office/powerpoint/2010/main" val="189354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7008285-D7BC-7E44-9BB6-B407EA3C3543}" type="datetimeFigureOut">
              <a:rPr lang="en-US" smtClean="0"/>
              <a:t>10/2/23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649CA96-745A-244B-8065-A2AF1DABA358}" type="slidenum">
              <a:rPr lang="en-US" smtClean="0"/>
              <a:t>‹#›</a:t>
            </a:fld>
            <a:endParaRPr lang="en-US"/>
          </a:p>
        </p:txBody>
      </p:sp>
    </p:spTree>
    <p:extLst>
      <p:ext uri="{BB962C8B-B14F-4D97-AF65-F5344CB8AC3E}">
        <p14:creationId xmlns:p14="http://schemas.microsoft.com/office/powerpoint/2010/main" val="6316932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upap.org/strategic-plan/diversity-in-physics-2/waterloo-charter-for-women-in-physics/" TargetMode="External"/><Relationship Id="rId2" Type="http://schemas.openxmlformats.org/officeDocument/2006/relationships/hyperlink" Target="https://iupap.org/strategic-plan/ethics-and-science-integrit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913C-F423-B641-A528-489BC7A5C870}"/>
              </a:ext>
            </a:extLst>
          </p:cNvPr>
          <p:cNvSpPr>
            <a:spLocks noGrp="1"/>
          </p:cNvSpPr>
          <p:nvPr>
            <p:ph type="ctrTitle"/>
          </p:nvPr>
        </p:nvSpPr>
        <p:spPr>
          <a:xfrm>
            <a:off x="2589213" y="2808890"/>
            <a:ext cx="8915399" cy="2262781"/>
          </a:xfrm>
        </p:spPr>
        <p:txBody>
          <a:bodyPr>
            <a:normAutofit fontScale="90000"/>
          </a:bodyPr>
          <a:lstStyle/>
          <a:p>
            <a:r>
              <a:rPr lang="en-US" b="1" dirty="0"/>
              <a:t>IUPAP Working Group on Ethics (WG18)</a:t>
            </a:r>
            <a:br>
              <a:rPr lang="en-US" dirty="0"/>
            </a:br>
            <a:r>
              <a:rPr lang="en-US" dirty="0"/>
              <a:t>Progress report</a:t>
            </a:r>
          </a:p>
        </p:txBody>
      </p:sp>
      <p:sp>
        <p:nvSpPr>
          <p:cNvPr id="3" name="Subtitle 2">
            <a:extLst>
              <a:ext uri="{FF2B5EF4-FFF2-40B4-BE49-F238E27FC236}">
                <a16:creationId xmlns:a16="http://schemas.microsoft.com/office/drawing/2014/main" id="{37B1DA5B-C7F2-7643-B472-1C148A74EE58}"/>
              </a:ext>
            </a:extLst>
          </p:cNvPr>
          <p:cNvSpPr>
            <a:spLocks noGrp="1"/>
          </p:cNvSpPr>
          <p:nvPr>
            <p:ph type="subTitle" idx="1"/>
          </p:nvPr>
        </p:nvSpPr>
        <p:spPr>
          <a:xfrm>
            <a:off x="2589213" y="5071671"/>
            <a:ext cx="8915399" cy="1371170"/>
          </a:xfrm>
        </p:spPr>
        <p:txBody>
          <a:bodyPr>
            <a:normAutofit fontScale="77500" lnSpcReduction="20000"/>
          </a:bodyPr>
          <a:lstStyle/>
          <a:p>
            <a:endParaRPr lang="en-US" dirty="0"/>
          </a:p>
          <a:p>
            <a:endParaRPr lang="en-US" dirty="0"/>
          </a:p>
          <a:p>
            <a:r>
              <a:rPr lang="en-US" sz="2600" dirty="0"/>
              <a:t>Ana María </a:t>
            </a:r>
            <a:r>
              <a:rPr lang="en-US" sz="2600" dirty="0" err="1"/>
              <a:t>Cetto</a:t>
            </a:r>
            <a:r>
              <a:rPr lang="en-US" sz="2600" dirty="0"/>
              <a:t>, WG18 Chair</a:t>
            </a:r>
          </a:p>
          <a:p>
            <a:r>
              <a:rPr lang="en-US" sz="2600" dirty="0"/>
              <a:t>IUPAP GA, 5 October 2023</a:t>
            </a:r>
          </a:p>
        </p:txBody>
      </p:sp>
    </p:spTree>
    <p:extLst>
      <p:ext uri="{BB962C8B-B14F-4D97-AF65-F5344CB8AC3E}">
        <p14:creationId xmlns:p14="http://schemas.microsoft.com/office/powerpoint/2010/main" val="944092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C5D5D-5AB3-ED40-90DE-6E45D381F6E6}"/>
              </a:ext>
            </a:extLst>
          </p:cNvPr>
          <p:cNvSpPr>
            <a:spLocks noGrp="1"/>
          </p:cNvSpPr>
          <p:nvPr>
            <p:ph type="title"/>
          </p:nvPr>
        </p:nvSpPr>
        <p:spPr/>
        <p:txBody>
          <a:bodyPr>
            <a:normAutofit/>
          </a:bodyPr>
          <a:lstStyle/>
          <a:p>
            <a:r>
              <a:rPr lang="en-US" sz="4000" b="1" dirty="0"/>
              <a:t>Additional WG18 considerations</a:t>
            </a:r>
          </a:p>
        </p:txBody>
      </p:sp>
      <p:sp>
        <p:nvSpPr>
          <p:cNvPr id="3" name="Content Placeholder 2">
            <a:extLst>
              <a:ext uri="{FF2B5EF4-FFF2-40B4-BE49-F238E27FC236}">
                <a16:creationId xmlns:a16="http://schemas.microsoft.com/office/drawing/2014/main" id="{BBF1BEDF-4A7A-B048-90EF-222F888F8FEE}"/>
              </a:ext>
            </a:extLst>
          </p:cNvPr>
          <p:cNvSpPr>
            <a:spLocks noGrp="1"/>
          </p:cNvSpPr>
          <p:nvPr>
            <p:ph idx="1"/>
          </p:nvPr>
        </p:nvSpPr>
        <p:spPr>
          <a:xfrm>
            <a:off x="2592925" y="1736834"/>
            <a:ext cx="8915400" cy="4600904"/>
          </a:xfrm>
        </p:spPr>
        <p:txBody>
          <a:bodyPr>
            <a:normAutofit fontScale="85000" lnSpcReduction="20000"/>
          </a:bodyPr>
          <a:lstStyle/>
          <a:p>
            <a:r>
              <a:rPr lang="en-US" sz="2400" dirty="0"/>
              <a:t>Ethical issues evolve and new conflicts arise as a result of emerging technologies (e.g. AI, use of personal data, new communication tools), global challenges (e.g. climate change, loss of biodiversity), the spread of the malicious practices (e.g. predatory publishing), growing inequities, social distress, changing geopolitical landscapes, etc. --- which add to persistent issues (e.g. discrimination)</a:t>
            </a:r>
          </a:p>
          <a:p>
            <a:pPr lvl="1">
              <a:buFont typeface="Wingdings" pitchFamily="2" charset="2"/>
              <a:buChar char="Ø"/>
            </a:pPr>
            <a:r>
              <a:rPr lang="en-US" sz="2100" dirty="0"/>
              <a:t>Ethical standards cannot be carved in stone but must be critically reviewed and kept up to date.</a:t>
            </a:r>
          </a:p>
          <a:p>
            <a:pPr lvl="1">
              <a:buFont typeface="Wingdings" pitchFamily="2" charset="2"/>
              <a:buChar char="Ø"/>
            </a:pPr>
            <a:endParaRPr lang="en-US" sz="1200" dirty="0"/>
          </a:p>
          <a:p>
            <a:r>
              <a:rPr lang="en-US" sz="2400" dirty="0"/>
              <a:t>Ethical issues are context- and culture- specific to varying degrees </a:t>
            </a:r>
          </a:p>
          <a:p>
            <a:pPr lvl="1">
              <a:buFont typeface="Wingdings" pitchFamily="2" charset="2"/>
              <a:buChar char="Ø"/>
            </a:pPr>
            <a:r>
              <a:rPr lang="en-US" sz="2100" dirty="0"/>
              <a:t>International ethical standards must take into account the diversity of contexts.</a:t>
            </a:r>
          </a:p>
          <a:p>
            <a:pPr marL="0" indent="0">
              <a:buNone/>
            </a:pPr>
            <a:endParaRPr lang="en-US" dirty="0"/>
          </a:p>
          <a:p>
            <a:pPr marL="0" indent="0" algn="ctr">
              <a:buNone/>
            </a:pPr>
            <a:r>
              <a:rPr lang="en-US" sz="3300" dirty="0">
                <a:solidFill>
                  <a:srgbClr val="FF0000"/>
                </a:solidFill>
              </a:rPr>
              <a:t>We welcome feedback from IUPAP members!</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2323827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B7956-712E-B54F-A153-C7256455F3C0}"/>
              </a:ext>
            </a:extLst>
          </p:cNvPr>
          <p:cNvSpPr>
            <a:spLocks noGrp="1"/>
          </p:cNvSpPr>
          <p:nvPr>
            <p:ph type="title"/>
          </p:nvPr>
        </p:nvSpPr>
        <p:spPr>
          <a:xfrm>
            <a:off x="2145196" y="634620"/>
            <a:ext cx="8911687" cy="1280890"/>
          </a:xfrm>
        </p:spPr>
        <p:txBody>
          <a:bodyPr>
            <a:normAutofit/>
          </a:bodyPr>
          <a:lstStyle/>
          <a:p>
            <a:r>
              <a:rPr lang="en-US" sz="4000" b="1" dirty="0"/>
              <a:t>Background</a:t>
            </a:r>
            <a:endParaRPr lang="en-US" sz="4000" dirty="0"/>
          </a:p>
        </p:txBody>
      </p:sp>
      <p:sp>
        <p:nvSpPr>
          <p:cNvPr id="3" name="Content Placeholder 2">
            <a:extLst>
              <a:ext uri="{FF2B5EF4-FFF2-40B4-BE49-F238E27FC236}">
                <a16:creationId xmlns:a16="http://schemas.microsoft.com/office/drawing/2014/main" id="{24F77699-5DA8-8246-BF96-F861B32F6E80}"/>
              </a:ext>
            </a:extLst>
          </p:cNvPr>
          <p:cNvSpPr>
            <a:spLocks noGrp="1"/>
          </p:cNvSpPr>
          <p:nvPr>
            <p:ph idx="1"/>
          </p:nvPr>
        </p:nvSpPr>
        <p:spPr>
          <a:xfrm>
            <a:off x="1797269" y="1825625"/>
            <a:ext cx="9259614" cy="4351338"/>
          </a:xfrm>
        </p:spPr>
        <p:txBody>
          <a:bodyPr>
            <a:normAutofit/>
          </a:bodyPr>
          <a:lstStyle/>
          <a:p>
            <a:r>
              <a:rPr lang="en-US" dirty="0"/>
              <a:t>The 30</a:t>
            </a:r>
            <a:r>
              <a:rPr lang="en-US" baseline="30000" dirty="0"/>
              <a:t>th</a:t>
            </a:r>
            <a:r>
              <a:rPr lang="en-US" dirty="0"/>
              <a:t> IUPAP General Assembly approved the creation of the Working Group on Ethics (WG18), with the following mission:</a:t>
            </a:r>
          </a:p>
          <a:p>
            <a:pPr lvl="0"/>
            <a:r>
              <a:rPr lang="en-US" dirty="0">
                <a:solidFill>
                  <a:srgbClr val="FF0000"/>
                </a:solidFill>
              </a:rPr>
              <a:t>To survey international ethics standards across societies, journals, and funding agencies, including hiring practices.</a:t>
            </a:r>
          </a:p>
          <a:p>
            <a:pPr lvl="0"/>
            <a:r>
              <a:rPr lang="en-US" dirty="0">
                <a:solidFill>
                  <a:srgbClr val="FF0000"/>
                </a:solidFill>
              </a:rPr>
              <a:t>To consider these accumulated data to develop a set of international ethics standards.</a:t>
            </a:r>
          </a:p>
          <a:p>
            <a:pPr lvl="0"/>
            <a:r>
              <a:rPr lang="en-US" dirty="0"/>
              <a:t>WG18 is expected to report on progress at the meeting of IUPAP WG reports in October 2023, and to present a full report at the GA in 2024. </a:t>
            </a:r>
          </a:p>
          <a:p>
            <a:pPr lvl="0"/>
            <a:r>
              <a:rPr lang="en-US" dirty="0"/>
              <a:t>The online GA of 2023 would be the occasion to approve a change of mission of the WG, if need be.</a:t>
            </a:r>
            <a:r>
              <a:rPr lang="en-US" dirty="0">
                <a:effectLst/>
              </a:rPr>
              <a:t> </a:t>
            </a:r>
            <a:endParaRPr lang="en-US" dirty="0"/>
          </a:p>
          <a:p>
            <a:pPr marL="0" indent="0">
              <a:buNone/>
            </a:pPr>
            <a:endParaRPr lang="en-US" dirty="0"/>
          </a:p>
        </p:txBody>
      </p:sp>
    </p:spTree>
    <p:extLst>
      <p:ext uri="{BB962C8B-B14F-4D97-AF65-F5344CB8AC3E}">
        <p14:creationId xmlns:p14="http://schemas.microsoft.com/office/powerpoint/2010/main" val="3863124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63286-32DD-7B4F-8FCC-B70D847B0343}"/>
              </a:ext>
            </a:extLst>
          </p:cNvPr>
          <p:cNvSpPr>
            <a:spLocks noGrp="1"/>
          </p:cNvSpPr>
          <p:nvPr>
            <p:ph type="title"/>
          </p:nvPr>
        </p:nvSpPr>
        <p:spPr>
          <a:xfrm>
            <a:off x="2204042" y="634620"/>
            <a:ext cx="8911687" cy="1280890"/>
          </a:xfrm>
        </p:spPr>
        <p:txBody>
          <a:bodyPr>
            <a:normAutofit fontScale="90000"/>
          </a:bodyPr>
          <a:lstStyle/>
          <a:p>
            <a:r>
              <a:rPr lang="en-US" sz="4400" b="1" dirty="0"/>
              <a:t>Previous IUPAP decisions</a:t>
            </a:r>
            <a:br>
              <a:rPr lang="en-US" b="1" dirty="0"/>
            </a:br>
            <a:r>
              <a:rPr lang="en-US" sz="2400" u="sng" dirty="0">
                <a:hlinkClick r:id="rId2"/>
              </a:rPr>
              <a:t>https://iupap.org/strategic-plan/ethics-and-science-integrity/</a:t>
            </a:r>
            <a:r>
              <a:rPr lang="en-US" sz="2400" dirty="0"/>
              <a:t>   June 2022</a:t>
            </a:r>
            <a:endParaRPr lang="en-US" b="1" dirty="0"/>
          </a:p>
        </p:txBody>
      </p:sp>
      <p:sp>
        <p:nvSpPr>
          <p:cNvPr id="3" name="Content Placeholder 2">
            <a:extLst>
              <a:ext uri="{FF2B5EF4-FFF2-40B4-BE49-F238E27FC236}">
                <a16:creationId xmlns:a16="http://schemas.microsoft.com/office/drawing/2014/main" id="{23E66D68-B71E-7140-A56D-B10722DF73FA}"/>
              </a:ext>
            </a:extLst>
          </p:cNvPr>
          <p:cNvSpPr>
            <a:spLocks noGrp="1"/>
          </p:cNvSpPr>
          <p:nvPr>
            <p:ph idx="1"/>
          </p:nvPr>
        </p:nvSpPr>
        <p:spPr/>
        <p:txBody>
          <a:bodyPr>
            <a:normAutofit/>
          </a:bodyPr>
          <a:lstStyle/>
          <a:p>
            <a:r>
              <a:rPr lang="en-US" dirty="0"/>
              <a:t>Guidelines have been established to address sexual harassment during IUPAP sponsored conferences and new regulations have been added to make decisions on awards. </a:t>
            </a:r>
          </a:p>
          <a:p>
            <a:r>
              <a:rPr lang="en-US" dirty="0"/>
              <a:t>The </a:t>
            </a:r>
            <a:r>
              <a:rPr lang="en-US" dirty="0">
                <a:hlinkClick r:id="rId3"/>
              </a:rPr>
              <a:t>Waterloo Charter for Gender Inclusion and Diversity in Physics</a:t>
            </a:r>
            <a:r>
              <a:rPr lang="en-US" dirty="0"/>
              <a:t> also entails a list of good practice recommendations that are directly related to ethics and science integrity.</a:t>
            </a:r>
          </a:p>
          <a:p>
            <a:r>
              <a:rPr lang="en-US" dirty="0"/>
              <a:t>Besides establishing rules of conduct for individual scientists, there are problems concerning undesirable behaviors by other players, e.g. solicitation to contribute to predatory journals and conferences. </a:t>
            </a:r>
          </a:p>
          <a:p>
            <a:r>
              <a:rPr lang="en-US" dirty="0"/>
              <a:t>The IUPAP will take a lead in seriously combatting such predatory and/or fake practices in physics and applied physics.</a:t>
            </a:r>
          </a:p>
          <a:p>
            <a:endParaRPr lang="en-US" dirty="0"/>
          </a:p>
        </p:txBody>
      </p:sp>
    </p:spTree>
    <p:extLst>
      <p:ext uri="{BB962C8B-B14F-4D97-AF65-F5344CB8AC3E}">
        <p14:creationId xmlns:p14="http://schemas.microsoft.com/office/powerpoint/2010/main" val="2226390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B0C97-6036-AB4C-A258-AE667A5BD93A}"/>
              </a:ext>
            </a:extLst>
          </p:cNvPr>
          <p:cNvSpPr>
            <a:spLocks noGrp="1"/>
          </p:cNvSpPr>
          <p:nvPr>
            <p:ph type="title"/>
          </p:nvPr>
        </p:nvSpPr>
        <p:spPr>
          <a:xfrm>
            <a:off x="2123090" y="624110"/>
            <a:ext cx="9381523" cy="1280890"/>
          </a:xfrm>
        </p:spPr>
        <p:txBody>
          <a:bodyPr>
            <a:normAutofit/>
          </a:bodyPr>
          <a:lstStyle/>
          <a:p>
            <a:r>
              <a:rPr lang="en-US" sz="4000" b="1" dirty="0"/>
              <a:t>Connection with other IUPAP entities</a:t>
            </a:r>
          </a:p>
        </p:txBody>
      </p:sp>
      <p:sp>
        <p:nvSpPr>
          <p:cNvPr id="3" name="Content Placeholder 2">
            <a:extLst>
              <a:ext uri="{FF2B5EF4-FFF2-40B4-BE49-F238E27FC236}">
                <a16:creationId xmlns:a16="http://schemas.microsoft.com/office/drawing/2014/main" id="{7CC7DCC5-EDE9-954B-9917-A3B5A73CD05D}"/>
              </a:ext>
            </a:extLst>
          </p:cNvPr>
          <p:cNvSpPr>
            <a:spLocks noGrp="1"/>
          </p:cNvSpPr>
          <p:nvPr>
            <p:ph idx="1"/>
          </p:nvPr>
        </p:nvSpPr>
        <p:spPr>
          <a:xfrm>
            <a:off x="2589213" y="1904999"/>
            <a:ext cx="8751449" cy="4527331"/>
          </a:xfrm>
        </p:spPr>
        <p:txBody>
          <a:bodyPr>
            <a:normAutofit fontScale="85000" lnSpcReduction="20000"/>
          </a:bodyPr>
          <a:lstStyle/>
          <a:p>
            <a:r>
              <a:rPr lang="en-US" sz="2500" dirty="0"/>
              <a:t>This mission would first be applied to ethics concerning traditional scientific misconduct, including plagiarism, misuse of public funds, fabrication or misrepresentation of data, and accuracy in self representation. </a:t>
            </a:r>
          </a:p>
          <a:p>
            <a:endParaRPr lang="en-US" sz="2500" dirty="0"/>
          </a:p>
          <a:p>
            <a:r>
              <a:rPr lang="en-US" sz="2500" dirty="0"/>
              <a:t>Later, in collaboration with WG5 (Women in Physics), the mission would include ethical standards to prevent and establish lines of actions in cases of harassment and sexual misconduct.</a:t>
            </a:r>
          </a:p>
          <a:p>
            <a:endParaRPr lang="en-US" sz="2500" dirty="0"/>
          </a:p>
          <a:p>
            <a:r>
              <a:rPr lang="en-US" sz="2500" dirty="0"/>
              <a:t>With the contribution of members of the Affiliated Commission on the History and Philosophy of Physics (AC6), IUPAP foresees to define a set of guidelines that will help promote scientific and ethical standards and address ethical issues of great current concern.</a:t>
            </a:r>
          </a:p>
          <a:p>
            <a:endParaRPr lang="en-US" dirty="0"/>
          </a:p>
        </p:txBody>
      </p:sp>
    </p:spTree>
    <p:extLst>
      <p:ext uri="{BB962C8B-B14F-4D97-AF65-F5344CB8AC3E}">
        <p14:creationId xmlns:p14="http://schemas.microsoft.com/office/powerpoint/2010/main" val="3102355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EF006-C73B-5B42-9705-3467DE30153D}"/>
              </a:ext>
            </a:extLst>
          </p:cNvPr>
          <p:cNvSpPr>
            <a:spLocks noGrp="1"/>
          </p:cNvSpPr>
          <p:nvPr>
            <p:ph type="title"/>
          </p:nvPr>
        </p:nvSpPr>
        <p:spPr>
          <a:xfrm>
            <a:off x="1618592" y="543801"/>
            <a:ext cx="9735207" cy="1325563"/>
          </a:xfrm>
        </p:spPr>
        <p:txBody>
          <a:bodyPr/>
          <a:lstStyle/>
          <a:p>
            <a:r>
              <a:rPr lang="en-US" sz="4000" b="1" dirty="0"/>
              <a:t>The Working Group</a:t>
            </a:r>
            <a:br>
              <a:rPr lang="en-US" dirty="0"/>
            </a:br>
            <a:endParaRPr lang="en-US" dirty="0"/>
          </a:p>
        </p:txBody>
      </p:sp>
      <p:sp>
        <p:nvSpPr>
          <p:cNvPr id="3" name="Content Placeholder 2">
            <a:extLst>
              <a:ext uri="{FF2B5EF4-FFF2-40B4-BE49-F238E27FC236}">
                <a16:creationId xmlns:a16="http://schemas.microsoft.com/office/drawing/2014/main" id="{84197045-F1F3-B643-AE7B-DAA68E15AD58}"/>
              </a:ext>
            </a:extLst>
          </p:cNvPr>
          <p:cNvSpPr>
            <a:spLocks noGrp="1"/>
          </p:cNvSpPr>
          <p:nvPr>
            <p:ph idx="1"/>
          </p:nvPr>
        </p:nvSpPr>
        <p:spPr>
          <a:xfrm>
            <a:off x="838200" y="1468274"/>
            <a:ext cx="10515600" cy="4879974"/>
          </a:xfrm>
        </p:spPr>
        <p:txBody>
          <a:bodyPr>
            <a:normAutofit fontScale="92500" lnSpcReduction="10000"/>
          </a:bodyPr>
          <a:lstStyle/>
          <a:p>
            <a:pPr marL="0" indent="0">
              <a:buNone/>
            </a:pPr>
            <a:r>
              <a:rPr lang="en-US" dirty="0"/>
              <a:t>With the support of </a:t>
            </a:r>
            <a:r>
              <a:rPr lang="en-US" dirty="0" err="1"/>
              <a:t>Silvina</a:t>
            </a:r>
            <a:r>
              <a:rPr lang="en-US" dirty="0"/>
              <a:t> Ponce, IUPAP president designate, and Laura Greene, Vice-President at Large with responsibility for Outreach and Ethics, </a:t>
            </a:r>
          </a:p>
          <a:p>
            <a:pPr marL="0" indent="0">
              <a:buNone/>
            </a:pPr>
            <a:r>
              <a:rPr lang="en-US" dirty="0"/>
              <a:t>in November 2022 a small, geopolitically and culturally representative group of academics was formed, composed of:</a:t>
            </a:r>
          </a:p>
          <a:p>
            <a:pPr marL="0" indent="0">
              <a:buNone/>
            </a:pPr>
            <a:endParaRPr lang="en-US" sz="1300" dirty="0"/>
          </a:p>
          <a:p>
            <a:pPr lvl="0"/>
            <a:r>
              <a:rPr lang="en-US" dirty="0"/>
              <a:t>Prof. Regina </a:t>
            </a:r>
            <a:r>
              <a:rPr lang="en-US" dirty="0" err="1"/>
              <a:t>Maphanga</a:t>
            </a:r>
            <a:r>
              <a:rPr lang="en-US" dirty="0"/>
              <a:t>, CSIR, South Africa</a:t>
            </a:r>
          </a:p>
          <a:p>
            <a:pPr lvl="0"/>
            <a:r>
              <a:rPr lang="en-US" dirty="0"/>
              <a:t>Prof. Maria </a:t>
            </a:r>
            <a:r>
              <a:rPr lang="en-US" dirty="0" err="1"/>
              <a:t>Rentetzi</a:t>
            </a:r>
            <a:r>
              <a:rPr lang="en-US" dirty="0"/>
              <a:t>, chair for Science, Technology and Gender Studies, Friedrich-Alexander Universität Erlangen-</a:t>
            </a:r>
            <a:r>
              <a:rPr lang="en-US" dirty="0" err="1"/>
              <a:t>Nürnberg</a:t>
            </a:r>
            <a:r>
              <a:rPr lang="en-US" dirty="0"/>
              <a:t>, Germany</a:t>
            </a:r>
          </a:p>
          <a:p>
            <a:pPr lvl="0"/>
            <a:r>
              <a:rPr lang="en-US" dirty="0"/>
              <a:t>Prof. Abdullah Shams Bin Tariq , Department of Physics, University of </a:t>
            </a:r>
            <a:r>
              <a:rPr lang="en-US" dirty="0" err="1"/>
              <a:t>Rajshahi</a:t>
            </a:r>
            <a:r>
              <a:rPr lang="en-US" dirty="0"/>
              <a:t>, and Global Young Academy, Bangladesh</a:t>
            </a:r>
          </a:p>
          <a:p>
            <a:pPr lvl="0"/>
            <a:r>
              <a:rPr lang="en-US" dirty="0"/>
              <a:t>Prof. Marshall Thomsen, Physics and Astronomy Department, Eastern Michigan University, and Online Ethics Center, University of Virginia</a:t>
            </a:r>
          </a:p>
          <a:p>
            <a:pPr lvl="0"/>
            <a:r>
              <a:rPr lang="en-US" dirty="0"/>
              <a:t>Prof. Ana María </a:t>
            </a:r>
            <a:r>
              <a:rPr lang="en-US" dirty="0" err="1"/>
              <a:t>Cetto</a:t>
            </a:r>
            <a:r>
              <a:rPr lang="en-US" dirty="0"/>
              <a:t>, Instituto de </a:t>
            </a:r>
            <a:r>
              <a:rPr lang="en-US" dirty="0" err="1"/>
              <a:t>Física</a:t>
            </a:r>
            <a:r>
              <a:rPr lang="en-US" dirty="0"/>
              <a:t>, UNAM, </a:t>
            </a:r>
            <a:r>
              <a:rPr lang="en-US"/>
              <a:t>and president </a:t>
            </a:r>
            <a:r>
              <a:rPr lang="en-US" dirty="0"/>
              <a:t>of the Mexican Physical </a:t>
            </a:r>
            <a:r>
              <a:rPr lang="en-US"/>
              <a:t>Society 2021-2023 (</a:t>
            </a:r>
            <a:r>
              <a:rPr lang="en-US" dirty="0"/>
              <a:t>chair)</a:t>
            </a:r>
          </a:p>
          <a:p>
            <a:pPr lvl="0"/>
            <a:r>
              <a:rPr lang="en-US" dirty="0"/>
              <a:t>Ex-officio member: Prof. </a:t>
            </a:r>
            <a:r>
              <a:rPr lang="en-US" dirty="0" err="1"/>
              <a:t>Silvina</a:t>
            </a:r>
            <a:r>
              <a:rPr lang="en-US" dirty="0"/>
              <a:t> Ponce Dawson, Physics Department, University of Buenos Aires, Argentina, and IUPAP president designate</a:t>
            </a:r>
          </a:p>
          <a:p>
            <a:endParaRPr lang="en-US" dirty="0"/>
          </a:p>
        </p:txBody>
      </p:sp>
    </p:spTree>
    <p:extLst>
      <p:ext uri="{BB962C8B-B14F-4D97-AF65-F5344CB8AC3E}">
        <p14:creationId xmlns:p14="http://schemas.microsoft.com/office/powerpoint/2010/main" val="595719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19CE9-412E-3844-B797-F91B28F5E27F}"/>
              </a:ext>
            </a:extLst>
          </p:cNvPr>
          <p:cNvSpPr>
            <a:spLocks noGrp="1"/>
          </p:cNvSpPr>
          <p:nvPr>
            <p:ph type="title"/>
          </p:nvPr>
        </p:nvSpPr>
        <p:spPr>
          <a:xfrm>
            <a:off x="2309145" y="666151"/>
            <a:ext cx="8911687" cy="1280890"/>
          </a:xfrm>
        </p:spPr>
        <p:txBody>
          <a:bodyPr>
            <a:normAutofit/>
          </a:bodyPr>
          <a:lstStyle/>
          <a:p>
            <a:r>
              <a:rPr lang="en-US" sz="4000" b="1" dirty="0"/>
              <a:t>The process</a:t>
            </a:r>
          </a:p>
        </p:txBody>
      </p:sp>
      <p:sp>
        <p:nvSpPr>
          <p:cNvPr id="3" name="Content Placeholder 2">
            <a:extLst>
              <a:ext uri="{FF2B5EF4-FFF2-40B4-BE49-F238E27FC236}">
                <a16:creationId xmlns:a16="http://schemas.microsoft.com/office/drawing/2014/main" id="{56E5FC88-E802-0D4A-A9E5-254DE0102600}"/>
              </a:ext>
            </a:extLst>
          </p:cNvPr>
          <p:cNvSpPr>
            <a:spLocks noGrp="1"/>
          </p:cNvSpPr>
          <p:nvPr>
            <p:ph idx="1"/>
          </p:nvPr>
        </p:nvSpPr>
        <p:spPr>
          <a:xfrm>
            <a:off x="2305432" y="2175641"/>
            <a:ext cx="8915400" cy="3777622"/>
          </a:xfrm>
        </p:spPr>
        <p:txBody>
          <a:bodyPr>
            <a:normAutofit fontScale="85000" lnSpcReduction="20000"/>
          </a:bodyPr>
          <a:lstStyle/>
          <a:p>
            <a:pPr marL="0" indent="0">
              <a:buNone/>
            </a:pPr>
            <a:r>
              <a:rPr lang="en-US" sz="2600" dirty="0"/>
              <a:t>WG18 agreed to issue a call for applications for a person to be hired under the project:</a:t>
            </a:r>
          </a:p>
          <a:p>
            <a:pPr marL="0" indent="0" algn="ctr">
              <a:buNone/>
            </a:pPr>
            <a:r>
              <a:rPr lang="en-US" sz="2600" b="1" dirty="0"/>
              <a:t>Survey of international ethics standards</a:t>
            </a:r>
          </a:p>
          <a:p>
            <a:pPr marL="0" indent="0">
              <a:buNone/>
            </a:pPr>
            <a:r>
              <a:rPr lang="en-US" sz="2600" dirty="0"/>
              <a:t>with funding from IUPAP administered by the Mexican Physical Society.</a:t>
            </a:r>
          </a:p>
          <a:p>
            <a:pPr marL="0" indent="0">
              <a:buNone/>
            </a:pPr>
            <a:r>
              <a:rPr lang="en-US" sz="2600" b="1" dirty="0"/>
              <a:t>Task: </a:t>
            </a:r>
            <a:r>
              <a:rPr lang="en-US" sz="2600" dirty="0"/>
              <a:t>to conduct a bibliographical survey and comparative analysis of ethics standards of international, regional and major national scientific organizations and funding agencies.</a:t>
            </a:r>
          </a:p>
          <a:p>
            <a:pPr marL="0" indent="0">
              <a:buNone/>
            </a:pPr>
            <a:r>
              <a:rPr lang="en-US" sz="2600" b="1" dirty="0"/>
              <a:t>Aim: </a:t>
            </a:r>
            <a:r>
              <a:rPr lang="en-US" sz="2600" dirty="0"/>
              <a:t>to identify a set of standards for IUPAP’s own activities, which at the same time can be a source of inspiration for the physics community at large. </a:t>
            </a:r>
          </a:p>
          <a:p>
            <a:pPr marL="0" indent="0">
              <a:buNone/>
            </a:pPr>
            <a:endParaRPr lang="en-US" dirty="0"/>
          </a:p>
        </p:txBody>
      </p:sp>
    </p:spTree>
    <p:extLst>
      <p:ext uri="{BB962C8B-B14F-4D97-AF65-F5344CB8AC3E}">
        <p14:creationId xmlns:p14="http://schemas.microsoft.com/office/powerpoint/2010/main" val="425287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5B94A-7B0B-EE4C-8DE1-A5A3FB5D3BD5}"/>
              </a:ext>
            </a:extLst>
          </p:cNvPr>
          <p:cNvSpPr>
            <a:spLocks noGrp="1"/>
          </p:cNvSpPr>
          <p:nvPr>
            <p:ph type="title"/>
          </p:nvPr>
        </p:nvSpPr>
        <p:spPr>
          <a:xfrm>
            <a:off x="2208258" y="655641"/>
            <a:ext cx="8911687" cy="1280890"/>
          </a:xfrm>
        </p:spPr>
        <p:txBody>
          <a:bodyPr>
            <a:normAutofit/>
          </a:bodyPr>
          <a:lstStyle/>
          <a:p>
            <a:r>
              <a:rPr lang="en-US" sz="4000" b="1" dirty="0"/>
              <a:t>The methodology</a:t>
            </a:r>
          </a:p>
        </p:txBody>
      </p:sp>
      <p:sp>
        <p:nvSpPr>
          <p:cNvPr id="3" name="Content Placeholder 2">
            <a:extLst>
              <a:ext uri="{FF2B5EF4-FFF2-40B4-BE49-F238E27FC236}">
                <a16:creationId xmlns:a16="http://schemas.microsoft.com/office/drawing/2014/main" id="{7F5E3A83-219F-F14C-BAB8-04AA9AA47726}"/>
              </a:ext>
            </a:extLst>
          </p:cNvPr>
          <p:cNvSpPr>
            <a:spLocks noGrp="1"/>
          </p:cNvSpPr>
          <p:nvPr>
            <p:ph idx="1"/>
          </p:nvPr>
        </p:nvSpPr>
        <p:spPr>
          <a:xfrm>
            <a:off x="838200" y="1825625"/>
            <a:ext cx="10281745" cy="4351338"/>
          </a:xfrm>
        </p:spPr>
        <p:txBody>
          <a:bodyPr>
            <a:normAutofit lnSpcReduction="10000"/>
          </a:bodyPr>
          <a:lstStyle/>
          <a:p>
            <a:r>
              <a:rPr lang="en-US" sz="2600" dirty="0"/>
              <a:t>As a result of the selection process, </a:t>
            </a:r>
            <a:r>
              <a:rPr lang="en-US" sz="2600" dirty="0" err="1"/>
              <a:t>Montsserrat</a:t>
            </a:r>
            <a:r>
              <a:rPr lang="en-US" sz="2600" dirty="0"/>
              <a:t> Contreras, with a University degree in Physics and a PhD in Education, was hired for a period of six months.</a:t>
            </a:r>
          </a:p>
          <a:p>
            <a:r>
              <a:rPr lang="en-US" sz="2600" dirty="0" err="1"/>
              <a:t>Montsserrat</a:t>
            </a:r>
            <a:r>
              <a:rPr lang="en-US" sz="2600" dirty="0"/>
              <a:t> presented monthly progress reports in the form of successive drafts of a document with the findings of her bibliographic survey, under the title:</a:t>
            </a:r>
          </a:p>
          <a:p>
            <a:pPr marL="0" indent="0" algn="ctr">
              <a:buNone/>
            </a:pPr>
            <a:r>
              <a:rPr lang="en-US" sz="2600" b="1" dirty="0"/>
              <a:t>Ethics in Physics: review</a:t>
            </a:r>
          </a:p>
          <a:p>
            <a:r>
              <a:rPr lang="en-US" sz="2600" dirty="0"/>
              <a:t>WG18 provided feedback on the draft document, both via email and through the working group’s regular online meetings. </a:t>
            </a:r>
          </a:p>
        </p:txBody>
      </p:sp>
    </p:spTree>
    <p:extLst>
      <p:ext uri="{BB962C8B-B14F-4D97-AF65-F5344CB8AC3E}">
        <p14:creationId xmlns:p14="http://schemas.microsoft.com/office/powerpoint/2010/main" val="3653121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7CC3C-8C34-4446-92A9-2ECD544408B4}"/>
              </a:ext>
            </a:extLst>
          </p:cNvPr>
          <p:cNvSpPr>
            <a:spLocks noGrp="1"/>
          </p:cNvSpPr>
          <p:nvPr>
            <p:ph type="title"/>
          </p:nvPr>
        </p:nvSpPr>
        <p:spPr>
          <a:xfrm>
            <a:off x="2235574" y="203696"/>
            <a:ext cx="8911687" cy="1280890"/>
          </a:xfrm>
        </p:spPr>
        <p:txBody>
          <a:bodyPr>
            <a:normAutofit/>
          </a:bodyPr>
          <a:lstStyle/>
          <a:p>
            <a:r>
              <a:rPr lang="en-US" sz="3800" b="1" dirty="0"/>
              <a:t>Ethics in Physics: review </a:t>
            </a:r>
            <a:br>
              <a:rPr lang="en-US" b="1" dirty="0"/>
            </a:br>
            <a:r>
              <a:rPr lang="en-US" sz="2200" b="1" i="1" dirty="0"/>
              <a:t>Final draft, </a:t>
            </a:r>
            <a:r>
              <a:rPr lang="en-US" sz="2200" i="1" dirty="0" err="1"/>
              <a:t>Montsserrat</a:t>
            </a:r>
            <a:r>
              <a:rPr lang="en-US" sz="2200" i="1" dirty="0"/>
              <a:t> Contreras </a:t>
            </a:r>
            <a:r>
              <a:rPr lang="en-US" sz="2200" b="1" i="1" dirty="0"/>
              <a:t>September 2023</a:t>
            </a:r>
            <a:endParaRPr lang="en-US" sz="2200" i="1" dirty="0"/>
          </a:p>
        </p:txBody>
      </p:sp>
      <p:sp>
        <p:nvSpPr>
          <p:cNvPr id="3" name="Content Placeholder 2">
            <a:extLst>
              <a:ext uri="{FF2B5EF4-FFF2-40B4-BE49-F238E27FC236}">
                <a16:creationId xmlns:a16="http://schemas.microsoft.com/office/drawing/2014/main" id="{8E5DB1C5-73D4-EE4C-807B-1C44F3685248}"/>
              </a:ext>
            </a:extLst>
          </p:cNvPr>
          <p:cNvSpPr>
            <a:spLocks noGrp="1"/>
          </p:cNvSpPr>
          <p:nvPr>
            <p:ph idx="1"/>
          </p:nvPr>
        </p:nvSpPr>
        <p:spPr>
          <a:xfrm>
            <a:off x="2235574" y="1406908"/>
            <a:ext cx="9139246" cy="5246140"/>
          </a:xfrm>
        </p:spPr>
        <p:txBody>
          <a:bodyPr>
            <a:normAutofit fontScale="85000" lnSpcReduction="20000"/>
          </a:bodyPr>
          <a:lstStyle/>
          <a:p>
            <a:pPr marL="0" indent="0">
              <a:buNone/>
            </a:pPr>
            <a:r>
              <a:rPr lang="en-US" sz="2000" dirty="0"/>
              <a:t>Outline:</a:t>
            </a:r>
          </a:p>
          <a:p>
            <a:pPr marL="514350" indent="-514350">
              <a:buFont typeface="+mj-lt"/>
              <a:buAutoNum type="arabicPeriod"/>
            </a:pPr>
            <a:r>
              <a:rPr lang="en-US" sz="2000" dirty="0"/>
              <a:t>INTRODUCTION</a:t>
            </a:r>
          </a:p>
          <a:p>
            <a:pPr marL="514350" indent="-514350">
              <a:buFont typeface="+mj-lt"/>
              <a:buAutoNum type="arabicPeriod"/>
            </a:pPr>
            <a:r>
              <a:rPr lang="en-US" sz="2000" dirty="0"/>
              <a:t>RESEARCH ISSUES</a:t>
            </a:r>
          </a:p>
          <a:p>
            <a:pPr marL="971550" lvl="1" indent="-514350">
              <a:buFont typeface="+mj-lt"/>
              <a:buAutoNum type="arabicPeriod"/>
            </a:pPr>
            <a:r>
              <a:rPr lang="en-US" sz="1800" dirty="0"/>
              <a:t>Ethical issues in funding agencies</a:t>
            </a:r>
          </a:p>
          <a:p>
            <a:pPr marL="971550" lvl="1" indent="-514350">
              <a:buFont typeface="+mj-lt"/>
              <a:buAutoNum type="arabicPeriod"/>
            </a:pPr>
            <a:r>
              <a:rPr lang="en-US" sz="1800" dirty="0"/>
              <a:t>Ethical issues in publishing</a:t>
            </a:r>
          </a:p>
          <a:p>
            <a:pPr marL="971550" lvl="1" indent="-514350">
              <a:buFont typeface="+mj-lt"/>
              <a:buAutoNum type="arabicPeriod"/>
            </a:pPr>
            <a:r>
              <a:rPr lang="en-US" sz="1800" dirty="0"/>
              <a:t>Predatory journals and Open Science </a:t>
            </a:r>
          </a:p>
          <a:p>
            <a:pPr marL="514350" indent="-514350">
              <a:buFont typeface="+mj-lt"/>
              <a:buAutoNum type="arabicPeriod"/>
            </a:pPr>
            <a:r>
              <a:rPr lang="en-US" sz="2000" dirty="0"/>
              <a:t>PHYSICISTS INTERACTING WITHIN THE SCIENTIFIC COMMUNITY </a:t>
            </a:r>
          </a:p>
          <a:p>
            <a:pPr marL="971550" lvl="1" indent="-514350">
              <a:buFont typeface="+mj-lt"/>
              <a:buAutoNum type="arabicPeriod"/>
            </a:pPr>
            <a:r>
              <a:rPr lang="en-US" sz="1800" dirty="0"/>
              <a:t>Ethical issues in research centers and universities</a:t>
            </a:r>
          </a:p>
          <a:p>
            <a:pPr marL="971550" lvl="1" indent="-514350">
              <a:buFont typeface="+mj-lt"/>
              <a:buAutoNum type="arabicPeriod"/>
            </a:pPr>
            <a:r>
              <a:rPr lang="en-US" sz="1800" dirty="0"/>
              <a:t>Ethical Issues in Scientific Organizations and Associations</a:t>
            </a:r>
          </a:p>
          <a:p>
            <a:pPr marL="971550" lvl="1" indent="-514350">
              <a:buFont typeface="+mj-lt"/>
              <a:buAutoNum type="arabicPeriod"/>
            </a:pPr>
            <a:r>
              <a:rPr lang="en-US" sz="1800" dirty="0"/>
              <a:t>Scientific Awards</a:t>
            </a:r>
          </a:p>
          <a:p>
            <a:pPr marL="514350" indent="-514350">
              <a:buFont typeface="+mj-lt"/>
              <a:buAutoNum type="arabicPeriod"/>
            </a:pPr>
            <a:r>
              <a:rPr lang="en-US" sz="2000" dirty="0"/>
              <a:t>PHYSICISTS INTERACTING WITH THE REST OF SOCIETY</a:t>
            </a:r>
          </a:p>
          <a:p>
            <a:pPr marL="971550" lvl="1" indent="-514350">
              <a:buFont typeface="+mj-lt"/>
              <a:buAutoNum type="arabicPeriod"/>
            </a:pPr>
            <a:r>
              <a:rPr lang="en-US" sz="1800" dirty="0"/>
              <a:t>Professional ethical issues</a:t>
            </a:r>
          </a:p>
          <a:p>
            <a:pPr marL="971550" lvl="1" indent="-514350">
              <a:buFont typeface="+mj-lt"/>
              <a:buAutoNum type="arabicPeriod"/>
            </a:pPr>
            <a:r>
              <a:rPr lang="en-US" sz="1800" dirty="0"/>
              <a:t>Science communication for all audiences</a:t>
            </a:r>
          </a:p>
          <a:p>
            <a:pPr marL="971550" lvl="1" indent="-514350">
              <a:buFont typeface="+mj-lt"/>
              <a:buAutoNum type="arabicPeriod"/>
            </a:pPr>
            <a:r>
              <a:rPr lang="en-US" sz="1800" dirty="0"/>
              <a:t>Ethical Decisions in Choosing a Research Area</a:t>
            </a:r>
          </a:p>
          <a:p>
            <a:pPr marL="971550" lvl="1" indent="-514350">
              <a:buFont typeface="+mj-lt"/>
              <a:buAutoNum type="arabicPeriod"/>
            </a:pPr>
            <a:r>
              <a:rPr lang="en-US" sz="1800" dirty="0"/>
              <a:t>UNESCO, Sustainability Policy</a:t>
            </a:r>
          </a:p>
          <a:p>
            <a:pPr marL="971550" lvl="1" indent="-514350">
              <a:buFont typeface="+mj-lt"/>
              <a:buAutoNum type="arabicPeriod"/>
            </a:pPr>
            <a:r>
              <a:rPr lang="en-US" sz="1800" dirty="0"/>
              <a:t>Political and consultant sphere</a:t>
            </a:r>
          </a:p>
          <a:p>
            <a:pPr marL="971550" lvl="1" indent="-514350">
              <a:buFont typeface="+mj-lt"/>
              <a:buAutoNum type="arabicPeriod"/>
            </a:pPr>
            <a:endParaRPr lang="en-US" dirty="0"/>
          </a:p>
          <a:p>
            <a:pPr marL="971550" lvl="1" indent="-514350">
              <a:buFont typeface="+mj-lt"/>
              <a:buAutoNum type="arabicPeriod"/>
            </a:pPr>
            <a:endParaRPr lang="en-US" dirty="0"/>
          </a:p>
          <a:p>
            <a:pPr marL="971550" lvl="1" indent="-514350">
              <a:buFont typeface="+mj-lt"/>
              <a:buAutoNum type="arabicPeriod"/>
            </a:pPr>
            <a:endParaRPr lang="en-US" sz="1800" dirty="0"/>
          </a:p>
          <a:p>
            <a:pPr marL="971550" lvl="1" indent="-514350">
              <a:buFont typeface="+mj-lt"/>
              <a:buAutoNum type="arabicPeriod"/>
            </a:pPr>
            <a:endParaRPr lang="en-US" sz="1800" dirty="0"/>
          </a:p>
          <a:p>
            <a:pPr marL="971550" lvl="1" indent="-514350">
              <a:buFont typeface="+mj-lt"/>
              <a:buAutoNum type="arabicPeriod"/>
            </a:pPr>
            <a:endParaRPr lang="en-US" sz="1800" dirty="0"/>
          </a:p>
          <a:p>
            <a:pPr marL="514350" indent="-514350">
              <a:buFont typeface="+mj-lt"/>
              <a:buAutoNum type="arabicPeriod"/>
            </a:pPr>
            <a:endParaRPr lang="en-US" sz="2000" dirty="0"/>
          </a:p>
          <a:p>
            <a:pPr marL="514350" indent="-514350">
              <a:buFont typeface="+mj-lt"/>
              <a:buAutoNum type="arabicPeriod"/>
            </a:pPr>
            <a:endParaRPr lang="en-US" dirty="0"/>
          </a:p>
          <a:p>
            <a:pPr marL="971550" lvl="1" indent="-514350">
              <a:buFont typeface="+mj-lt"/>
              <a:buAutoNum type="arabicPeriod"/>
            </a:pPr>
            <a:endParaRPr lang="en-US" dirty="0"/>
          </a:p>
        </p:txBody>
      </p:sp>
    </p:spTree>
    <p:extLst>
      <p:ext uri="{BB962C8B-B14F-4D97-AF65-F5344CB8AC3E}">
        <p14:creationId xmlns:p14="http://schemas.microsoft.com/office/powerpoint/2010/main" val="1601414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4A8A1-81E8-6A4D-B1AC-AFAA96740791}"/>
              </a:ext>
            </a:extLst>
          </p:cNvPr>
          <p:cNvSpPr>
            <a:spLocks noGrp="1"/>
          </p:cNvSpPr>
          <p:nvPr>
            <p:ph type="title"/>
          </p:nvPr>
        </p:nvSpPr>
        <p:spPr>
          <a:xfrm>
            <a:off x="1479330" y="399393"/>
            <a:ext cx="10208172" cy="777765"/>
          </a:xfrm>
        </p:spPr>
        <p:txBody>
          <a:bodyPr>
            <a:normAutofit/>
          </a:bodyPr>
          <a:lstStyle/>
          <a:p>
            <a:r>
              <a:rPr lang="en-US" sz="2400" b="1" dirty="0"/>
              <a:t>5. </a:t>
            </a:r>
            <a:r>
              <a:rPr lang="en-US" sz="2400" dirty="0"/>
              <a:t>BASIC PRINCIPLES FOR THE PROMOTION OF GOOD PRACTICES</a:t>
            </a:r>
            <a:endParaRPr lang="en-US" sz="4000" dirty="0"/>
          </a:p>
        </p:txBody>
      </p:sp>
      <p:sp>
        <p:nvSpPr>
          <p:cNvPr id="3" name="Content Placeholder 2">
            <a:extLst>
              <a:ext uri="{FF2B5EF4-FFF2-40B4-BE49-F238E27FC236}">
                <a16:creationId xmlns:a16="http://schemas.microsoft.com/office/drawing/2014/main" id="{540E94F6-23CF-6942-99FF-35E8557C4F93}"/>
              </a:ext>
            </a:extLst>
          </p:cNvPr>
          <p:cNvSpPr>
            <a:spLocks noGrp="1"/>
          </p:cNvSpPr>
          <p:nvPr>
            <p:ph idx="1"/>
          </p:nvPr>
        </p:nvSpPr>
        <p:spPr>
          <a:xfrm>
            <a:off x="1479330" y="1177158"/>
            <a:ext cx="10515600" cy="5969875"/>
          </a:xfrm>
        </p:spPr>
        <p:txBody>
          <a:bodyPr>
            <a:normAutofit fontScale="40000" lnSpcReduction="20000"/>
          </a:bodyPr>
          <a:lstStyle/>
          <a:p>
            <a:pPr marL="514350" lvl="0" indent="-514350">
              <a:buFont typeface="+mj-lt"/>
              <a:buAutoNum type="arabicPeriod"/>
            </a:pPr>
            <a:r>
              <a:rPr lang="en-US" sz="4300" dirty="0"/>
              <a:t>Promote good practices at all levels, students, scholarship holders, teachers, researchers, etc.</a:t>
            </a:r>
          </a:p>
          <a:p>
            <a:pPr marL="514350" lvl="0" indent="-514350">
              <a:buFont typeface="+mj-lt"/>
              <a:buAutoNum type="arabicPeriod"/>
            </a:pPr>
            <a:r>
              <a:rPr lang="en-US" sz="4300" dirty="0"/>
              <a:t>Continually improve the level of inclusiveness, equity, and respect in the workplace</a:t>
            </a:r>
          </a:p>
          <a:p>
            <a:pPr marL="514350" lvl="0" indent="-514350">
              <a:buFont typeface="+mj-lt"/>
              <a:buAutoNum type="arabicPeriod"/>
            </a:pPr>
            <a:r>
              <a:rPr lang="en-US" sz="4300" dirty="0"/>
              <a:t>Consider the social implications of the research topics</a:t>
            </a:r>
          </a:p>
          <a:p>
            <a:pPr marL="514350" lvl="0" indent="-514350">
              <a:buFont typeface="+mj-lt"/>
              <a:buAutoNum type="arabicPeriod"/>
            </a:pPr>
            <a:r>
              <a:rPr lang="en-US" sz="4300" dirty="0"/>
              <a:t>Promote disclosure of funding sources in written and oral presentations</a:t>
            </a:r>
          </a:p>
          <a:p>
            <a:pPr marL="514350" lvl="0" indent="-514350">
              <a:buFont typeface="+mj-lt"/>
              <a:buAutoNum type="arabicPeriod"/>
            </a:pPr>
            <a:r>
              <a:rPr lang="en-US" sz="4300" dirty="0"/>
              <a:t>Support open, fast, and reliable publication systems by choosing to use them for publication and by volunteering peer-review services</a:t>
            </a:r>
          </a:p>
          <a:p>
            <a:pPr marL="514350" lvl="0" indent="-514350">
              <a:buFont typeface="+mj-lt"/>
              <a:buAutoNum type="arabicPeriod"/>
            </a:pPr>
            <a:r>
              <a:rPr lang="en-US" sz="4300" dirty="0"/>
              <a:t>Promote ethics in physics education through courses, seminars, and mentoring</a:t>
            </a:r>
          </a:p>
          <a:p>
            <a:pPr marL="514350" lvl="0" indent="-514350">
              <a:buFont typeface="+mj-lt"/>
              <a:buAutoNum type="arabicPeriod"/>
            </a:pPr>
            <a:r>
              <a:rPr lang="en-US" sz="4300" dirty="0"/>
              <a:t>Develop ways and tools that allow the inclusion of interested members in the policy environment</a:t>
            </a:r>
          </a:p>
          <a:p>
            <a:pPr marL="514350" lvl="0" indent="-514350">
              <a:buFont typeface="+mj-lt"/>
              <a:buAutoNum type="arabicPeriod"/>
            </a:pPr>
            <a:r>
              <a:rPr lang="en-US" sz="4300" dirty="0"/>
              <a:t>Follow practices that ensure research is carefully carried out and honestly reported</a:t>
            </a:r>
          </a:p>
          <a:p>
            <a:pPr marL="514350" lvl="0" indent="-514350">
              <a:buFont typeface="+mj-lt"/>
              <a:buAutoNum type="arabicPeriod"/>
            </a:pPr>
            <a:r>
              <a:rPr lang="en-US" sz="4300" dirty="0"/>
              <a:t>Promote professional advancement that is based on the entire body of work of a scientist rather than superficial measures such as the number of publications</a:t>
            </a:r>
          </a:p>
          <a:p>
            <a:pPr marL="514350" lvl="0" indent="-514350">
              <a:buFont typeface="+mj-lt"/>
              <a:buAutoNum type="arabicPeriod"/>
            </a:pPr>
            <a:r>
              <a:rPr lang="en-US" sz="4300" dirty="0"/>
              <a:t>Seek procedures to bring advances and research closer to society in general</a:t>
            </a:r>
          </a:p>
          <a:p>
            <a:pPr marL="514350" lvl="0" indent="-514350">
              <a:buFont typeface="+mj-lt"/>
              <a:buAutoNum type="arabicPeriod"/>
            </a:pPr>
            <a:r>
              <a:rPr lang="en-US" sz="4300" dirty="0"/>
              <a:t>Promote workplace policies that include clearly defined procedures for reporting and investigating allegations of unethical behavior in a way that treats all parties with respect.</a:t>
            </a:r>
          </a:p>
          <a:p>
            <a:pPr marL="514350" lvl="0" indent="-514350">
              <a:buFont typeface="+mj-lt"/>
              <a:buAutoNum type="arabicPeriod"/>
            </a:pPr>
            <a:r>
              <a:rPr lang="en-US" sz="4300" dirty="0"/>
              <a:t>Establish clear penalties for violating ethical standards.</a:t>
            </a:r>
          </a:p>
          <a:p>
            <a:pPr marL="514350" lvl="0" indent="-514350">
              <a:buFont typeface="+mj-lt"/>
              <a:buAutoNum type="arabicPeriod"/>
            </a:pPr>
            <a:endParaRPr lang="en-US" sz="2500" dirty="0"/>
          </a:p>
          <a:p>
            <a:pPr marL="0" indent="0">
              <a:buNone/>
            </a:pPr>
            <a:r>
              <a:rPr lang="en-US" sz="6000" b="1" dirty="0">
                <a:latin typeface="+mj-lt"/>
                <a:ea typeface="+mj-ea"/>
                <a:cs typeface="+mj-cs"/>
              </a:rPr>
              <a:t>6</a:t>
            </a:r>
            <a:r>
              <a:rPr lang="en-US" sz="4400" b="1" dirty="0">
                <a:latin typeface="+mj-lt"/>
                <a:ea typeface="+mj-ea"/>
                <a:cs typeface="+mj-cs"/>
              </a:rPr>
              <a:t>. </a:t>
            </a:r>
            <a:r>
              <a:rPr lang="en-US" sz="6000" dirty="0">
                <a:latin typeface="+mj-lt"/>
                <a:ea typeface="+mj-ea"/>
                <a:cs typeface="+mj-cs"/>
              </a:rPr>
              <a:t>REFERENCES </a:t>
            </a:r>
            <a:r>
              <a:rPr lang="en-US" sz="4500" dirty="0">
                <a:latin typeface="+mj-lt"/>
                <a:ea typeface="+mj-ea"/>
                <a:cs typeface="+mj-cs"/>
              </a:rPr>
              <a:t>(to be completed)</a:t>
            </a:r>
            <a:endParaRPr lang="en-US" sz="4000" dirty="0">
              <a:latin typeface="+mj-lt"/>
              <a:ea typeface="+mj-ea"/>
              <a:cs typeface="+mj-cs"/>
            </a:endParaRPr>
          </a:p>
        </p:txBody>
      </p:sp>
    </p:spTree>
    <p:extLst>
      <p:ext uri="{BB962C8B-B14F-4D97-AF65-F5344CB8AC3E}">
        <p14:creationId xmlns:p14="http://schemas.microsoft.com/office/powerpoint/2010/main" val="128384500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{05C96DA3-F7A8-5945-A2C4-881C7CD6A6F1}tf10001069</Template>
  <TotalTime>287</TotalTime>
  <Words>1128</Words>
  <Application>Microsoft Macintosh PowerPoint</Application>
  <PresentationFormat>Widescreen</PresentationFormat>
  <Paragraphs>91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Wingdings</vt:lpstr>
      <vt:lpstr>Wingdings 3</vt:lpstr>
      <vt:lpstr>Wisp</vt:lpstr>
      <vt:lpstr>IUPAP Working Group on Ethics (WG18) Progress report</vt:lpstr>
      <vt:lpstr>Background</vt:lpstr>
      <vt:lpstr>Previous IUPAP decisions https://iupap.org/strategic-plan/ethics-and-science-integrity/   June 2022</vt:lpstr>
      <vt:lpstr>Connection with other IUPAP entities</vt:lpstr>
      <vt:lpstr>The Working Group </vt:lpstr>
      <vt:lpstr>The process</vt:lpstr>
      <vt:lpstr>The methodology</vt:lpstr>
      <vt:lpstr>Ethics in Physics: review  Final draft, Montsserrat Contreras September 2023</vt:lpstr>
      <vt:lpstr>5. BASIC PRINCIPLES FOR THE PROMOTION OF GOOD PRACTICES</vt:lpstr>
      <vt:lpstr>Additional WG18 considerations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IUPAP Working Group on Ethics (WG18) Progress report</dc:title>
  <dc:creator>acetto acetto</dc:creator>
  <cp:lastModifiedBy>acetto acetto</cp:lastModifiedBy>
  <cp:revision>20</cp:revision>
  <dcterms:created xsi:type="dcterms:W3CDTF">2023-10-01T23:21:34Z</dcterms:created>
  <dcterms:modified xsi:type="dcterms:W3CDTF">2023-10-02T13:55:37Z</dcterms:modified>
</cp:coreProperties>
</file>